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4"/>
    <p:sldMasterId id="2147483774" r:id="rId5"/>
  </p:sldMasterIdLst>
  <p:notesMasterIdLst>
    <p:notesMasterId r:id="rId21"/>
  </p:notesMasterIdLst>
  <p:handoutMasterIdLst>
    <p:handoutMasterId r:id="rId22"/>
  </p:handoutMasterIdLst>
  <p:sldIdLst>
    <p:sldId id="542" r:id="rId6"/>
    <p:sldId id="791" r:id="rId7"/>
    <p:sldId id="690" r:id="rId8"/>
    <p:sldId id="692" r:id="rId9"/>
    <p:sldId id="798" r:id="rId10"/>
    <p:sldId id="799" r:id="rId11"/>
    <p:sldId id="800" r:id="rId12"/>
    <p:sldId id="801" r:id="rId13"/>
    <p:sldId id="802" r:id="rId14"/>
    <p:sldId id="803" r:id="rId15"/>
    <p:sldId id="743" r:id="rId16"/>
    <p:sldId id="771" r:id="rId17"/>
    <p:sldId id="745" r:id="rId18"/>
    <p:sldId id="709" r:id="rId19"/>
    <p:sldId id="678" r:id="rId20"/>
  </p:sldIdLst>
  <p:sldSz cx="9144000" cy="6858000" type="screen4x3"/>
  <p:notesSz cx="68580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C0C0C"/>
    <a:srgbClr val="452103"/>
    <a:srgbClr val="23A532"/>
    <a:srgbClr val="990000"/>
    <a:srgbClr val="CCFF99"/>
    <a:srgbClr val="FFFFA7"/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7138" autoAdjust="0"/>
  </p:normalViewPr>
  <p:slideViewPr>
    <p:cSldViewPr>
      <p:cViewPr varScale="1">
        <p:scale>
          <a:sx n="67" d="100"/>
          <a:sy n="67" d="100"/>
        </p:scale>
        <p:origin x="14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49EACE-FF24-48F4-8463-639440937E3D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3E767D67-876D-4C08-A408-F884C2DCEAC9}">
      <dgm:prSet phldrT="[Texto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400" b="1" dirty="0" smtClean="0">
              <a:solidFill>
                <a:schemeClr val="tx2">
                  <a:lumMod val="75000"/>
                </a:schemeClr>
              </a:solidFill>
              <a:effectLst/>
            </a:rPr>
            <a:t>Comunicados dirigidos a Directores de escuela</a:t>
          </a:r>
          <a:endParaRPr lang="es-MX" sz="1400" b="1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1CF49A97-D79F-418B-80A3-BF6DAD4E3662}" type="parTrans" cxnId="{54C042E1-AC59-437D-8C30-1843994882DA}">
      <dgm:prSet/>
      <dgm:spPr/>
      <dgm:t>
        <a:bodyPr/>
        <a:lstStyle/>
        <a:p>
          <a:endParaRPr lang="es-MX" sz="1200"/>
        </a:p>
      </dgm:t>
    </dgm:pt>
    <dgm:pt modelId="{564659BB-5A46-4A9E-983B-13E7606D2FA7}" type="sibTrans" cxnId="{54C042E1-AC59-437D-8C30-1843994882DA}">
      <dgm:prSet/>
      <dgm:spPr/>
      <dgm:t>
        <a:bodyPr/>
        <a:lstStyle/>
        <a:p>
          <a:endParaRPr lang="es-MX" sz="1200"/>
        </a:p>
      </dgm:t>
    </dgm:pt>
    <dgm:pt modelId="{02F6124A-65E3-47F4-9643-8DD1DF08D758}">
      <dgm:prSet phldrT="[Texto]" custT="1"/>
      <dgm:spPr>
        <a:noFill/>
      </dgm:spPr>
      <dgm:t>
        <a:bodyPr/>
        <a:lstStyle/>
        <a:p>
          <a:r>
            <a:rPr lang="es-MX" sz="1400" dirty="0" smtClean="0"/>
            <a:t>Informativo de la visita del Enumerador y periodo</a:t>
          </a:r>
          <a:endParaRPr lang="es-MX" sz="1400" dirty="0"/>
        </a:p>
      </dgm:t>
    </dgm:pt>
    <dgm:pt modelId="{264DE670-EBD8-4B57-92E0-BA2149144AE3}" type="parTrans" cxnId="{6A1E17A6-C25B-4CAF-BAEA-0DD7EE6CA7BE}">
      <dgm:prSet/>
      <dgm:spPr/>
      <dgm:t>
        <a:bodyPr/>
        <a:lstStyle/>
        <a:p>
          <a:endParaRPr lang="es-MX" sz="1200"/>
        </a:p>
      </dgm:t>
    </dgm:pt>
    <dgm:pt modelId="{1F6DDC03-6D7A-4409-A1E6-3B4D9C7CA117}" type="sibTrans" cxnId="{6A1E17A6-C25B-4CAF-BAEA-0DD7EE6CA7BE}">
      <dgm:prSet/>
      <dgm:spPr/>
      <dgm:t>
        <a:bodyPr/>
        <a:lstStyle/>
        <a:p>
          <a:endParaRPr lang="es-MX" sz="1200"/>
        </a:p>
      </dgm:t>
    </dgm:pt>
    <dgm:pt modelId="{9DB3FFBD-EF3C-42D8-A207-95293B35BE92}">
      <dgm:prSet phldrT="[Texto]" custT="1"/>
      <dgm:spPr>
        <a:noFill/>
      </dgm:spPr>
      <dgm:t>
        <a:bodyPr/>
        <a:lstStyle/>
        <a:p>
          <a:r>
            <a:rPr lang="es-MX" sz="1400" dirty="0" smtClean="0"/>
            <a:t>Solicitud de información del inmueble y del Centro de trabajo</a:t>
          </a:r>
          <a:endParaRPr lang="es-MX" sz="1400" dirty="0"/>
        </a:p>
      </dgm:t>
    </dgm:pt>
    <dgm:pt modelId="{A06770D0-4C63-407C-8B3B-532CB1584043}" type="parTrans" cxnId="{0D3EC43E-63D9-478E-9415-CB86086BCB43}">
      <dgm:prSet/>
      <dgm:spPr/>
      <dgm:t>
        <a:bodyPr/>
        <a:lstStyle/>
        <a:p>
          <a:endParaRPr lang="es-MX" sz="1200"/>
        </a:p>
      </dgm:t>
    </dgm:pt>
    <dgm:pt modelId="{B124C3FB-72D3-4D82-AFA7-07367C29E0D4}" type="sibTrans" cxnId="{0D3EC43E-63D9-478E-9415-CB86086BCB43}">
      <dgm:prSet/>
      <dgm:spPr/>
      <dgm:t>
        <a:bodyPr/>
        <a:lstStyle/>
        <a:p>
          <a:endParaRPr lang="es-MX" sz="1200"/>
        </a:p>
      </dgm:t>
    </dgm:pt>
    <dgm:pt modelId="{0EB55B8B-3ECE-41AD-A4E6-A7266EDF6912}">
      <dgm:prSet phldrT="[Texto]" custT="1"/>
      <dgm:spPr>
        <a:noFill/>
      </dgm:spPr>
      <dgm:t>
        <a:bodyPr/>
        <a:lstStyle/>
        <a:p>
          <a:r>
            <a:rPr lang="es-MX" sz="1400" dirty="0" smtClean="0"/>
            <a:t>Solicitud de presentación el día del censo para asistencia de todo el personal con identificación y talón de pago.</a:t>
          </a:r>
          <a:endParaRPr lang="es-MX" sz="1400" dirty="0"/>
        </a:p>
      </dgm:t>
    </dgm:pt>
    <dgm:pt modelId="{926485A0-90FD-4650-9F76-AAE050780F6A}" type="parTrans" cxnId="{63B48B5F-C3E1-40FA-BE6B-B1702F8043EE}">
      <dgm:prSet/>
      <dgm:spPr/>
      <dgm:t>
        <a:bodyPr/>
        <a:lstStyle/>
        <a:p>
          <a:endParaRPr lang="es-MX" sz="1200"/>
        </a:p>
      </dgm:t>
    </dgm:pt>
    <dgm:pt modelId="{A88440F3-3330-4837-B723-C1B04C7FE7EB}" type="sibTrans" cxnId="{63B48B5F-C3E1-40FA-BE6B-B1702F8043EE}">
      <dgm:prSet/>
      <dgm:spPr/>
      <dgm:t>
        <a:bodyPr/>
        <a:lstStyle/>
        <a:p>
          <a:endParaRPr lang="es-MX" sz="1200"/>
        </a:p>
      </dgm:t>
    </dgm:pt>
    <dgm:pt modelId="{E716A02C-B7F9-4CE6-932B-31A3D75D7C5A}">
      <dgm:prSet phldrT="[Texto]" custT="1"/>
      <dgm:spPr>
        <a:noFill/>
      </dgm:spPr>
      <dgm:t>
        <a:bodyPr/>
        <a:lstStyle/>
        <a:p>
          <a:r>
            <a:rPr lang="es-MX" sz="1400" dirty="0" smtClean="0"/>
            <a:t>Director informa a maestros y a su vez, estos a alumnos y Padres de familia sobre el periodo censal.</a:t>
          </a:r>
          <a:endParaRPr lang="es-MX" sz="1400" dirty="0"/>
        </a:p>
      </dgm:t>
    </dgm:pt>
    <dgm:pt modelId="{7BC21AC2-72CF-4FFE-AAFC-FEF9F6FE1E41}" type="parTrans" cxnId="{AA596080-0936-4DB1-91E1-CBB2B8738DE1}">
      <dgm:prSet/>
      <dgm:spPr/>
      <dgm:t>
        <a:bodyPr/>
        <a:lstStyle/>
        <a:p>
          <a:endParaRPr lang="es-MX" sz="1200"/>
        </a:p>
      </dgm:t>
    </dgm:pt>
    <dgm:pt modelId="{DA4686BE-F90A-4B6D-8515-DA4C02BFCF28}" type="sibTrans" cxnId="{AA596080-0936-4DB1-91E1-CBB2B8738DE1}">
      <dgm:prSet/>
      <dgm:spPr/>
      <dgm:t>
        <a:bodyPr/>
        <a:lstStyle/>
        <a:p>
          <a:endParaRPr lang="es-MX" sz="1200"/>
        </a:p>
      </dgm:t>
    </dgm:pt>
    <dgm:pt modelId="{B0EE9D50-D2A0-4E21-8238-27A01E1144CE}" type="pres">
      <dgm:prSet presAssocID="{E049EACE-FF24-48F4-8463-639440937E3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9420C9B-31FE-46FE-8C99-C45540C1042A}" type="pres">
      <dgm:prSet presAssocID="{3E767D67-876D-4C08-A408-F884C2DCEAC9}" presName="root" presStyleCnt="0"/>
      <dgm:spPr/>
    </dgm:pt>
    <dgm:pt modelId="{52E44BF2-2732-42AA-8BA6-E09696E3830B}" type="pres">
      <dgm:prSet presAssocID="{3E767D67-876D-4C08-A408-F884C2DCEAC9}" presName="rootComposite" presStyleCnt="0"/>
      <dgm:spPr/>
    </dgm:pt>
    <dgm:pt modelId="{FA7EA737-1ED7-42A4-8191-DA5F14399BBB}" type="pres">
      <dgm:prSet presAssocID="{3E767D67-876D-4C08-A408-F884C2DCEAC9}" presName="rootText" presStyleLbl="node1" presStyleIdx="0" presStyleCnt="1" custScaleX="151743" custLinFactNeighborX="-1618" custLinFactNeighborY="-2"/>
      <dgm:spPr/>
      <dgm:t>
        <a:bodyPr/>
        <a:lstStyle/>
        <a:p>
          <a:endParaRPr lang="es-MX"/>
        </a:p>
      </dgm:t>
    </dgm:pt>
    <dgm:pt modelId="{86AED701-3AE7-4937-AA43-6CFEB93F7192}" type="pres">
      <dgm:prSet presAssocID="{3E767D67-876D-4C08-A408-F884C2DCEAC9}" presName="rootConnector" presStyleLbl="node1" presStyleIdx="0" presStyleCnt="1"/>
      <dgm:spPr/>
      <dgm:t>
        <a:bodyPr/>
        <a:lstStyle/>
        <a:p>
          <a:endParaRPr lang="es-MX"/>
        </a:p>
      </dgm:t>
    </dgm:pt>
    <dgm:pt modelId="{A66B9827-4AB2-4CBE-BFF3-CE09ACCF2E9E}" type="pres">
      <dgm:prSet presAssocID="{3E767D67-876D-4C08-A408-F884C2DCEAC9}" presName="childShape" presStyleCnt="0"/>
      <dgm:spPr/>
    </dgm:pt>
    <dgm:pt modelId="{3B7F96AB-6306-4CBC-83B5-4BD544C7B074}" type="pres">
      <dgm:prSet presAssocID="{264DE670-EBD8-4B57-92E0-BA2149144AE3}" presName="Name13" presStyleLbl="parChTrans1D2" presStyleIdx="0" presStyleCnt="4"/>
      <dgm:spPr/>
      <dgm:t>
        <a:bodyPr/>
        <a:lstStyle/>
        <a:p>
          <a:endParaRPr lang="es-MX"/>
        </a:p>
      </dgm:t>
    </dgm:pt>
    <dgm:pt modelId="{8F7ABD72-5121-471D-AFB6-40964C02DAD7}" type="pres">
      <dgm:prSet presAssocID="{02F6124A-65E3-47F4-9643-8DD1DF08D758}" presName="childText" presStyleLbl="bgAcc1" presStyleIdx="0" presStyleCnt="4" custScaleX="1588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34A25A-E85A-46A1-9C33-3C78461048F4}" type="pres">
      <dgm:prSet presAssocID="{A06770D0-4C63-407C-8B3B-532CB1584043}" presName="Name13" presStyleLbl="parChTrans1D2" presStyleIdx="1" presStyleCnt="4"/>
      <dgm:spPr/>
      <dgm:t>
        <a:bodyPr/>
        <a:lstStyle/>
        <a:p>
          <a:endParaRPr lang="es-MX"/>
        </a:p>
      </dgm:t>
    </dgm:pt>
    <dgm:pt modelId="{EDAC99D7-783C-4117-8885-64DADC8DE2DC}" type="pres">
      <dgm:prSet presAssocID="{9DB3FFBD-EF3C-42D8-A207-95293B35BE92}" presName="childText" presStyleLbl="bgAcc1" presStyleIdx="1" presStyleCnt="4" custScaleX="1588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A34658-B1FC-4F4B-9157-ECB10B5AE876}" type="pres">
      <dgm:prSet presAssocID="{926485A0-90FD-4650-9F76-AAE050780F6A}" presName="Name13" presStyleLbl="parChTrans1D2" presStyleIdx="2" presStyleCnt="4"/>
      <dgm:spPr/>
      <dgm:t>
        <a:bodyPr/>
        <a:lstStyle/>
        <a:p>
          <a:endParaRPr lang="es-MX"/>
        </a:p>
      </dgm:t>
    </dgm:pt>
    <dgm:pt modelId="{EE19E832-229D-46BC-9B10-97AB55B074DE}" type="pres">
      <dgm:prSet presAssocID="{0EB55B8B-3ECE-41AD-A4E6-A7266EDF6912}" presName="childText" presStyleLbl="bgAcc1" presStyleIdx="2" presStyleCnt="4" custScaleX="1963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435257-54C7-4B53-A4FA-C165FB6F5175}" type="pres">
      <dgm:prSet presAssocID="{7BC21AC2-72CF-4FFE-AAFC-FEF9F6FE1E41}" presName="Name13" presStyleLbl="parChTrans1D2" presStyleIdx="3" presStyleCnt="4"/>
      <dgm:spPr/>
      <dgm:t>
        <a:bodyPr/>
        <a:lstStyle/>
        <a:p>
          <a:endParaRPr lang="es-MX"/>
        </a:p>
      </dgm:t>
    </dgm:pt>
    <dgm:pt modelId="{9169BFC1-870D-4F5E-A2F9-BE23A77B1511}" type="pres">
      <dgm:prSet presAssocID="{E716A02C-B7F9-4CE6-932B-31A3D75D7C5A}" presName="childText" presStyleLbl="bgAcc1" presStyleIdx="3" presStyleCnt="4" custScaleX="1781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B48B5F-C3E1-40FA-BE6B-B1702F8043EE}" srcId="{3E767D67-876D-4C08-A408-F884C2DCEAC9}" destId="{0EB55B8B-3ECE-41AD-A4E6-A7266EDF6912}" srcOrd="2" destOrd="0" parTransId="{926485A0-90FD-4650-9F76-AAE050780F6A}" sibTransId="{A88440F3-3330-4837-B723-C1B04C7FE7EB}"/>
    <dgm:cxn modelId="{F52E1CF6-0FE3-4675-84E3-3DC48BF8AEA4}" type="presOf" srcId="{7BC21AC2-72CF-4FFE-AAFC-FEF9F6FE1E41}" destId="{E6435257-54C7-4B53-A4FA-C165FB6F5175}" srcOrd="0" destOrd="0" presId="urn:microsoft.com/office/officeart/2005/8/layout/hierarchy3"/>
    <dgm:cxn modelId="{AA596080-0936-4DB1-91E1-CBB2B8738DE1}" srcId="{3E767D67-876D-4C08-A408-F884C2DCEAC9}" destId="{E716A02C-B7F9-4CE6-932B-31A3D75D7C5A}" srcOrd="3" destOrd="0" parTransId="{7BC21AC2-72CF-4FFE-AAFC-FEF9F6FE1E41}" sibTransId="{DA4686BE-F90A-4B6D-8515-DA4C02BFCF28}"/>
    <dgm:cxn modelId="{CA668519-8C42-4A49-95D1-7B95D050037E}" type="presOf" srcId="{0EB55B8B-3ECE-41AD-A4E6-A7266EDF6912}" destId="{EE19E832-229D-46BC-9B10-97AB55B074DE}" srcOrd="0" destOrd="0" presId="urn:microsoft.com/office/officeart/2005/8/layout/hierarchy3"/>
    <dgm:cxn modelId="{54C042E1-AC59-437D-8C30-1843994882DA}" srcId="{E049EACE-FF24-48F4-8463-639440937E3D}" destId="{3E767D67-876D-4C08-A408-F884C2DCEAC9}" srcOrd="0" destOrd="0" parTransId="{1CF49A97-D79F-418B-80A3-BF6DAD4E3662}" sibTransId="{564659BB-5A46-4A9E-983B-13E7606D2FA7}"/>
    <dgm:cxn modelId="{D7D99EC6-15BD-4478-B864-CD26B3596B6F}" type="presOf" srcId="{E049EACE-FF24-48F4-8463-639440937E3D}" destId="{B0EE9D50-D2A0-4E21-8238-27A01E1144CE}" srcOrd="0" destOrd="0" presId="urn:microsoft.com/office/officeart/2005/8/layout/hierarchy3"/>
    <dgm:cxn modelId="{254DFD2A-C979-4804-8524-AC74E36F9D13}" type="presOf" srcId="{E716A02C-B7F9-4CE6-932B-31A3D75D7C5A}" destId="{9169BFC1-870D-4F5E-A2F9-BE23A77B1511}" srcOrd="0" destOrd="0" presId="urn:microsoft.com/office/officeart/2005/8/layout/hierarchy3"/>
    <dgm:cxn modelId="{E98AFC76-A538-4233-9C7B-9E433F81397E}" type="presOf" srcId="{3E767D67-876D-4C08-A408-F884C2DCEAC9}" destId="{FA7EA737-1ED7-42A4-8191-DA5F14399BBB}" srcOrd="0" destOrd="0" presId="urn:microsoft.com/office/officeart/2005/8/layout/hierarchy3"/>
    <dgm:cxn modelId="{815D0053-4F5A-4B98-90AF-C6AA00469A08}" type="presOf" srcId="{9DB3FFBD-EF3C-42D8-A207-95293B35BE92}" destId="{EDAC99D7-783C-4117-8885-64DADC8DE2DC}" srcOrd="0" destOrd="0" presId="urn:microsoft.com/office/officeart/2005/8/layout/hierarchy3"/>
    <dgm:cxn modelId="{0D3EC43E-63D9-478E-9415-CB86086BCB43}" srcId="{3E767D67-876D-4C08-A408-F884C2DCEAC9}" destId="{9DB3FFBD-EF3C-42D8-A207-95293B35BE92}" srcOrd="1" destOrd="0" parTransId="{A06770D0-4C63-407C-8B3B-532CB1584043}" sibTransId="{B124C3FB-72D3-4D82-AFA7-07367C29E0D4}"/>
    <dgm:cxn modelId="{CDC445FC-1542-4FC8-A3D6-5CA497E66B67}" type="presOf" srcId="{3E767D67-876D-4C08-A408-F884C2DCEAC9}" destId="{86AED701-3AE7-4937-AA43-6CFEB93F7192}" srcOrd="1" destOrd="0" presId="urn:microsoft.com/office/officeart/2005/8/layout/hierarchy3"/>
    <dgm:cxn modelId="{ED146676-A440-47FF-B606-40EC409850BC}" type="presOf" srcId="{A06770D0-4C63-407C-8B3B-532CB1584043}" destId="{1B34A25A-E85A-46A1-9C33-3C78461048F4}" srcOrd="0" destOrd="0" presId="urn:microsoft.com/office/officeart/2005/8/layout/hierarchy3"/>
    <dgm:cxn modelId="{E1BA0090-A45B-4C70-988F-822E2D1E2829}" type="presOf" srcId="{264DE670-EBD8-4B57-92E0-BA2149144AE3}" destId="{3B7F96AB-6306-4CBC-83B5-4BD544C7B074}" srcOrd="0" destOrd="0" presId="urn:microsoft.com/office/officeart/2005/8/layout/hierarchy3"/>
    <dgm:cxn modelId="{ADBF8D4C-86FA-4B1F-8655-EB07473AF765}" type="presOf" srcId="{926485A0-90FD-4650-9F76-AAE050780F6A}" destId="{7FA34658-B1FC-4F4B-9157-ECB10B5AE876}" srcOrd="0" destOrd="0" presId="urn:microsoft.com/office/officeart/2005/8/layout/hierarchy3"/>
    <dgm:cxn modelId="{920D46AD-2903-4948-8DF7-28A5F783897A}" type="presOf" srcId="{02F6124A-65E3-47F4-9643-8DD1DF08D758}" destId="{8F7ABD72-5121-471D-AFB6-40964C02DAD7}" srcOrd="0" destOrd="0" presId="urn:microsoft.com/office/officeart/2005/8/layout/hierarchy3"/>
    <dgm:cxn modelId="{6A1E17A6-C25B-4CAF-BAEA-0DD7EE6CA7BE}" srcId="{3E767D67-876D-4C08-A408-F884C2DCEAC9}" destId="{02F6124A-65E3-47F4-9643-8DD1DF08D758}" srcOrd="0" destOrd="0" parTransId="{264DE670-EBD8-4B57-92E0-BA2149144AE3}" sibTransId="{1F6DDC03-6D7A-4409-A1E6-3B4D9C7CA117}"/>
    <dgm:cxn modelId="{426A7032-19A6-452C-BA19-C936EF9AF39B}" type="presParOf" srcId="{B0EE9D50-D2A0-4E21-8238-27A01E1144CE}" destId="{49420C9B-31FE-46FE-8C99-C45540C1042A}" srcOrd="0" destOrd="0" presId="urn:microsoft.com/office/officeart/2005/8/layout/hierarchy3"/>
    <dgm:cxn modelId="{EE59464A-E40B-4B91-A313-D87F49D83655}" type="presParOf" srcId="{49420C9B-31FE-46FE-8C99-C45540C1042A}" destId="{52E44BF2-2732-42AA-8BA6-E09696E3830B}" srcOrd="0" destOrd="0" presId="urn:microsoft.com/office/officeart/2005/8/layout/hierarchy3"/>
    <dgm:cxn modelId="{E3786048-BCBC-4372-86A7-9140704291DF}" type="presParOf" srcId="{52E44BF2-2732-42AA-8BA6-E09696E3830B}" destId="{FA7EA737-1ED7-42A4-8191-DA5F14399BBB}" srcOrd="0" destOrd="0" presId="urn:microsoft.com/office/officeart/2005/8/layout/hierarchy3"/>
    <dgm:cxn modelId="{858675B5-00E5-491B-BE38-2DF1548C513B}" type="presParOf" srcId="{52E44BF2-2732-42AA-8BA6-E09696E3830B}" destId="{86AED701-3AE7-4937-AA43-6CFEB93F7192}" srcOrd="1" destOrd="0" presId="urn:microsoft.com/office/officeart/2005/8/layout/hierarchy3"/>
    <dgm:cxn modelId="{FDF6408E-2658-4AC1-B106-48B1F8EB208C}" type="presParOf" srcId="{49420C9B-31FE-46FE-8C99-C45540C1042A}" destId="{A66B9827-4AB2-4CBE-BFF3-CE09ACCF2E9E}" srcOrd="1" destOrd="0" presId="urn:microsoft.com/office/officeart/2005/8/layout/hierarchy3"/>
    <dgm:cxn modelId="{808E4548-025B-4299-8EE9-1DB1BB4BAB6C}" type="presParOf" srcId="{A66B9827-4AB2-4CBE-BFF3-CE09ACCF2E9E}" destId="{3B7F96AB-6306-4CBC-83B5-4BD544C7B074}" srcOrd="0" destOrd="0" presId="urn:microsoft.com/office/officeart/2005/8/layout/hierarchy3"/>
    <dgm:cxn modelId="{2B6EDFB8-DF8B-4274-B899-FFFFC415860D}" type="presParOf" srcId="{A66B9827-4AB2-4CBE-BFF3-CE09ACCF2E9E}" destId="{8F7ABD72-5121-471D-AFB6-40964C02DAD7}" srcOrd="1" destOrd="0" presId="urn:microsoft.com/office/officeart/2005/8/layout/hierarchy3"/>
    <dgm:cxn modelId="{2C0CCE38-9B60-4DA6-88D9-4320890AAC5A}" type="presParOf" srcId="{A66B9827-4AB2-4CBE-BFF3-CE09ACCF2E9E}" destId="{1B34A25A-E85A-46A1-9C33-3C78461048F4}" srcOrd="2" destOrd="0" presId="urn:microsoft.com/office/officeart/2005/8/layout/hierarchy3"/>
    <dgm:cxn modelId="{E24E8A28-0925-4947-AB86-1E1819D8BC3B}" type="presParOf" srcId="{A66B9827-4AB2-4CBE-BFF3-CE09ACCF2E9E}" destId="{EDAC99D7-783C-4117-8885-64DADC8DE2DC}" srcOrd="3" destOrd="0" presId="urn:microsoft.com/office/officeart/2005/8/layout/hierarchy3"/>
    <dgm:cxn modelId="{DA995205-113B-4E3A-8F29-BE7B44837CB8}" type="presParOf" srcId="{A66B9827-4AB2-4CBE-BFF3-CE09ACCF2E9E}" destId="{7FA34658-B1FC-4F4B-9157-ECB10B5AE876}" srcOrd="4" destOrd="0" presId="urn:microsoft.com/office/officeart/2005/8/layout/hierarchy3"/>
    <dgm:cxn modelId="{1B5076C3-21EF-4D27-AF84-E5491B7F2AA1}" type="presParOf" srcId="{A66B9827-4AB2-4CBE-BFF3-CE09ACCF2E9E}" destId="{EE19E832-229D-46BC-9B10-97AB55B074DE}" srcOrd="5" destOrd="0" presId="urn:microsoft.com/office/officeart/2005/8/layout/hierarchy3"/>
    <dgm:cxn modelId="{750C3C25-DA92-4F96-9637-4DE4BE4B39C3}" type="presParOf" srcId="{A66B9827-4AB2-4CBE-BFF3-CE09ACCF2E9E}" destId="{E6435257-54C7-4B53-A4FA-C165FB6F5175}" srcOrd="6" destOrd="0" presId="urn:microsoft.com/office/officeart/2005/8/layout/hierarchy3"/>
    <dgm:cxn modelId="{8981BD30-74C1-4E5D-B3EA-2401B80447FA}" type="presParOf" srcId="{A66B9827-4AB2-4CBE-BFF3-CE09ACCF2E9E}" destId="{9169BFC1-870D-4F5E-A2F9-BE23A77B151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49EACE-FF24-48F4-8463-639440937E3D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E767D67-876D-4C08-A408-F884C2DCEAC9}">
      <dgm:prSet phldrT="[Texto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s-MX" sz="1400" b="1" dirty="0" smtClean="0">
              <a:solidFill>
                <a:schemeClr val="tx2">
                  <a:lumMod val="75000"/>
                </a:schemeClr>
              </a:solidFill>
              <a:effectLst/>
            </a:rPr>
            <a:t>Comunicados dirigidos a </a:t>
          </a:r>
        </a:p>
        <a:p>
          <a:pPr>
            <a:spcAft>
              <a:spcPts val="0"/>
            </a:spcAft>
          </a:pPr>
          <a:r>
            <a:rPr lang="es-MX" sz="1400" b="1" dirty="0" smtClean="0">
              <a:solidFill>
                <a:schemeClr val="tx2">
                  <a:lumMod val="75000"/>
                </a:schemeClr>
              </a:solidFill>
              <a:effectLst/>
            </a:rPr>
            <a:t>Responsables de Centros de trabajo </a:t>
          </a:r>
        </a:p>
        <a:p>
          <a:pPr>
            <a:spcAft>
              <a:spcPts val="0"/>
            </a:spcAft>
          </a:pPr>
          <a:r>
            <a:rPr lang="es-MX" sz="1400" b="1" dirty="0" smtClean="0">
              <a:solidFill>
                <a:schemeClr val="tx2">
                  <a:lumMod val="75000"/>
                </a:schemeClr>
              </a:solidFill>
              <a:effectLst/>
            </a:rPr>
            <a:t>que no son escuela</a:t>
          </a:r>
          <a:endParaRPr lang="es-MX" sz="1400" b="1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1CF49A97-D79F-418B-80A3-BF6DAD4E3662}" type="parTrans" cxnId="{54C042E1-AC59-437D-8C30-1843994882DA}">
      <dgm:prSet/>
      <dgm:spPr/>
      <dgm:t>
        <a:bodyPr/>
        <a:lstStyle/>
        <a:p>
          <a:endParaRPr lang="es-MX" sz="1200"/>
        </a:p>
      </dgm:t>
    </dgm:pt>
    <dgm:pt modelId="{564659BB-5A46-4A9E-983B-13E7606D2FA7}" type="sibTrans" cxnId="{54C042E1-AC59-437D-8C30-1843994882DA}">
      <dgm:prSet/>
      <dgm:spPr/>
      <dgm:t>
        <a:bodyPr/>
        <a:lstStyle/>
        <a:p>
          <a:endParaRPr lang="es-MX" sz="1200"/>
        </a:p>
      </dgm:t>
    </dgm:pt>
    <dgm:pt modelId="{02F6124A-65E3-47F4-9643-8DD1DF08D758}">
      <dgm:prSet phldrT="[Texto]" custT="1"/>
      <dgm:spPr>
        <a:noFill/>
      </dgm:spPr>
      <dgm:t>
        <a:bodyPr/>
        <a:lstStyle/>
        <a:p>
          <a:r>
            <a:rPr lang="es-MX" sz="1400" dirty="0" smtClean="0"/>
            <a:t>Informativo de la visita del Enumerador y periodo</a:t>
          </a:r>
          <a:endParaRPr lang="es-MX" sz="1400" dirty="0"/>
        </a:p>
      </dgm:t>
    </dgm:pt>
    <dgm:pt modelId="{264DE670-EBD8-4B57-92E0-BA2149144AE3}" type="parTrans" cxnId="{6A1E17A6-C25B-4CAF-BAEA-0DD7EE6CA7BE}">
      <dgm:prSet/>
      <dgm:spPr/>
      <dgm:t>
        <a:bodyPr/>
        <a:lstStyle/>
        <a:p>
          <a:endParaRPr lang="es-MX" sz="1200"/>
        </a:p>
      </dgm:t>
    </dgm:pt>
    <dgm:pt modelId="{1F6DDC03-6D7A-4409-A1E6-3B4D9C7CA117}" type="sibTrans" cxnId="{6A1E17A6-C25B-4CAF-BAEA-0DD7EE6CA7BE}">
      <dgm:prSet/>
      <dgm:spPr/>
      <dgm:t>
        <a:bodyPr/>
        <a:lstStyle/>
        <a:p>
          <a:endParaRPr lang="es-MX" sz="1200"/>
        </a:p>
      </dgm:t>
    </dgm:pt>
    <dgm:pt modelId="{0EB55B8B-3ECE-41AD-A4E6-A7266EDF6912}">
      <dgm:prSet phldrT="[Texto]" custT="1"/>
      <dgm:spPr>
        <a:noFill/>
      </dgm:spPr>
      <dgm:t>
        <a:bodyPr/>
        <a:lstStyle/>
        <a:p>
          <a:r>
            <a:rPr lang="es-MX" sz="1400" dirty="0" smtClean="0"/>
            <a:t>Solicitud de presentación el día del censo a todo el personal con identificación y talón de pago.</a:t>
          </a:r>
          <a:endParaRPr lang="es-MX" sz="1400" dirty="0"/>
        </a:p>
      </dgm:t>
    </dgm:pt>
    <dgm:pt modelId="{926485A0-90FD-4650-9F76-AAE050780F6A}" type="parTrans" cxnId="{63B48B5F-C3E1-40FA-BE6B-B1702F8043EE}">
      <dgm:prSet/>
      <dgm:spPr/>
      <dgm:t>
        <a:bodyPr/>
        <a:lstStyle/>
        <a:p>
          <a:endParaRPr lang="es-MX" sz="1200"/>
        </a:p>
      </dgm:t>
    </dgm:pt>
    <dgm:pt modelId="{A88440F3-3330-4837-B723-C1B04C7FE7EB}" type="sibTrans" cxnId="{63B48B5F-C3E1-40FA-BE6B-B1702F8043EE}">
      <dgm:prSet/>
      <dgm:spPr/>
      <dgm:t>
        <a:bodyPr/>
        <a:lstStyle/>
        <a:p>
          <a:endParaRPr lang="es-MX" sz="1200"/>
        </a:p>
      </dgm:t>
    </dgm:pt>
    <dgm:pt modelId="{B0EE9D50-D2A0-4E21-8238-27A01E1144CE}" type="pres">
      <dgm:prSet presAssocID="{E049EACE-FF24-48F4-8463-639440937E3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9420C9B-31FE-46FE-8C99-C45540C1042A}" type="pres">
      <dgm:prSet presAssocID="{3E767D67-876D-4C08-A408-F884C2DCEAC9}" presName="root" presStyleCnt="0"/>
      <dgm:spPr/>
    </dgm:pt>
    <dgm:pt modelId="{52E44BF2-2732-42AA-8BA6-E09696E3830B}" type="pres">
      <dgm:prSet presAssocID="{3E767D67-876D-4C08-A408-F884C2DCEAC9}" presName="rootComposite" presStyleCnt="0"/>
      <dgm:spPr/>
    </dgm:pt>
    <dgm:pt modelId="{FA7EA737-1ED7-42A4-8191-DA5F14399BBB}" type="pres">
      <dgm:prSet presAssocID="{3E767D67-876D-4C08-A408-F884C2DCEAC9}" presName="rootText" presStyleLbl="node1" presStyleIdx="0" presStyleCnt="1" custScaleX="87075" custScaleY="58225" custLinFactNeighborY="-45616"/>
      <dgm:spPr/>
      <dgm:t>
        <a:bodyPr/>
        <a:lstStyle/>
        <a:p>
          <a:endParaRPr lang="es-MX"/>
        </a:p>
      </dgm:t>
    </dgm:pt>
    <dgm:pt modelId="{86AED701-3AE7-4937-AA43-6CFEB93F7192}" type="pres">
      <dgm:prSet presAssocID="{3E767D67-876D-4C08-A408-F884C2DCEAC9}" presName="rootConnector" presStyleLbl="node1" presStyleIdx="0" presStyleCnt="1"/>
      <dgm:spPr/>
      <dgm:t>
        <a:bodyPr/>
        <a:lstStyle/>
        <a:p>
          <a:endParaRPr lang="es-MX"/>
        </a:p>
      </dgm:t>
    </dgm:pt>
    <dgm:pt modelId="{A66B9827-4AB2-4CBE-BFF3-CE09ACCF2E9E}" type="pres">
      <dgm:prSet presAssocID="{3E767D67-876D-4C08-A408-F884C2DCEAC9}" presName="childShape" presStyleCnt="0"/>
      <dgm:spPr/>
    </dgm:pt>
    <dgm:pt modelId="{3B7F96AB-6306-4CBC-83B5-4BD544C7B074}" type="pres">
      <dgm:prSet presAssocID="{264DE670-EBD8-4B57-92E0-BA2149144AE3}" presName="Name13" presStyleLbl="parChTrans1D2" presStyleIdx="0" presStyleCnt="2"/>
      <dgm:spPr/>
      <dgm:t>
        <a:bodyPr/>
        <a:lstStyle/>
        <a:p>
          <a:endParaRPr lang="es-MX"/>
        </a:p>
      </dgm:t>
    </dgm:pt>
    <dgm:pt modelId="{8F7ABD72-5121-471D-AFB6-40964C02DAD7}" type="pres">
      <dgm:prSet presAssocID="{02F6124A-65E3-47F4-9643-8DD1DF08D758}" presName="childText" presStyleLbl="bgAcc1" presStyleIdx="0" presStyleCnt="2" custScaleX="97728" custScaleY="56637" custLinFactNeighborY="-456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A34658-B1FC-4F4B-9157-ECB10B5AE876}" type="pres">
      <dgm:prSet presAssocID="{926485A0-90FD-4650-9F76-AAE050780F6A}" presName="Name13" presStyleLbl="parChTrans1D2" presStyleIdx="1" presStyleCnt="2"/>
      <dgm:spPr/>
      <dgm:t>
        <a:bodyPr/>
        <a:lstStyle/>
        <a:p>
          <a:endParaRPr lang="es-MX"/>
        </a:p>
      </dgm:t>
    </dgm:pt>
    <dgm:pt modelId="{EE19E832-229D-46BC-9B10-97AB55B074DE}" type="pres">
      <dgm:prSet presAssocID="{0EB55B8B-3ECE-41AD-A4E6-A7266EDF6912}" presName="childText" presStyleLbl="bgAcc1" presStyleIdx="1" presStyleCnt="2" custScaleX="97728" custScaleY="56637" custLinFactNeighborY="-456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B48B5F-C3E1-40FA-BE6B-B1702F8043EE}" srcId="{3E767D67-876D-4C08-A408-F884C2DCEAC9}" destId="{0EB55B8B-3ECE-41AD-A4E6-A7266EDF6912}" srcOrd="1" destOrd="0" parTransId="{926485A0-90FD-4650-9F76-AAE050780F6A}" sibTransId="{A88440F3-3330-4837-B723-C1B04C7FE7EB}"/>
    <dgm:cxn modelId="{C44F8544-CEAB-4AA2-8CB2-ED0607B29EA8}" type="presOf" srcId="{0EB55B8B-3ECE-41AD-A4E6-A7266EDF6912}" destId="{EE19E832-229D-46BC-9B10-97AB55B074DE}" srcOrd="0" destOrd="0" presId="urn:microsoft.com/office/officeart/2005/8/layout/hierarchy3"/>
    <dgm:cxn modelId="{9B3C6C1B-96CC-4C9D-9FBC-6E4B1FFC1847}" type="presOf" srcId="{926485A0-90FD-4650-9F76-AAE050780F6A}" destId="{7FA34658-B1FC-4F4B-9157-ECB10B5AE876}" srcOrd="0" destOrd="0" presId="urn:microsoft.com/office/officeart/2005/8/layout/hierarchy3"/>
    <dgm:cxn modelId="{54C042E1-AC59-437D-8C30-1843994882DA}" srcId="{E049EACE-FF24-48F4-8463-639440937E3D}" destId="{3E767D67-876D-4C08-A408-F884C2DCEAC9}" srcOrd="0" destOrd="0" parTransId="{1CF49A97-D79F-418B-80A3-BF6DAD4E3662}" sibTransId="{564659BB-5A46-4A9E-983B-13E7606D2FA7}"/>
    <dgm:cxn modelId="{D1186881-B41B-4278-820B-D7F5AA3AC102}" type="presOf" srcId="{264DE670-EBD8-4B57-92E0-BA2149144AE3}" destId="{3B7F96AB-6306-4CBC-83B5-4BD544C7B074}" srcOrd="0" destOrd="0" presId="urn:microsoft.com/office/officeart/2005/8/layout/hierarchy3"/>
    <dgm:cxn modelId="{EB121EAF-2CCD-4791-A226-A9CABB29302C}" type="presOf" srcId="{3E767D67-876D-4C08-A408-F884C2DCEAC9}" destId="{86AED701-3AE7-4937-AA43-6CFEB93F7192}" srcOrd="1" destOrd="0" presId="urn:microsoft.com/office/officeart/2005/8/layout/hierarchy3"/>
    <dgm:cxn modelId="{407A0EFB-509D-403E-9442-9F4AA40EA6EA}" type="presOf" srcId="{3E767D67-876D-4C08-A408-F884C2DCEAC9}" destId="{FA7EA737-1ED7-42A4-8191-DA5F14399BBB}" srcOrd="0" destOrd="0" presId="urn:microsoft.com/office/officeart/2005/8/layout/hierarchy3"/>
    <dgm:cxn modelId="{6A1E17A6-C25B-4CAF-BAEA-0DD7EE6CA7BE}" srcId="{3E767D67-876D-4C08-A408-F884C2DCEAC9}" destId="{02F6124A-65E3-47F4-9643-8DD1DF08D758}" srcOrd="0" destOrd="0" parTransId="{264DE670-EBD8-4B57-92E0-BA2149144AE3}" sibTransId="{1F6DDC03-6D7A-4409-A1E6-3B4D9C7CA117}"/>
    <dgm:cxn modelId="{E05DE670-ABD3-4B5D-9F7D-D27610103D24}" type="presOf" srcId="{E049EACE-FF24-48F4-8463-639440937E3D}" destId="{B0EE9D50-D2A0-4E21-8238-27A01E1144CE}" srcOrd="0" destOrd="0" presId="urn:microsoft.com/office/officeart/2005/8/layout/hierarchy3"/>
    <dgm:cxn modelId="{3051B6CD-3AE2-41D9-ACDA-F14E637E9EB6}" type="presOf" srcId="{02F6124A-65E3-47F4-9643-8DD1DF08D758}" destId="{8F7ABD72-5121-471D-AFB6-40964C02DAD7}" srcOrd="0" destOrd="0" presId="urn:microsoft.com/office/officeart/2005/8/layout/hierarchy3"/>
    <dgm:cxn modelId="{13F97FDB-ECBF-480E-9D2B-DAC86881BBB4}" type="presParOf" srcId="{B0EE9D50-D2A0-4E21-8238-27A01E1144CE}" destId="{49420C9B-31FE-46FE-8C99-C45540C1042A}" srcOrd="0" destOrd="0" presId="urn:microsoft.com/office/officeart/2005/8/layout/hierarchy3"/>
    <dgm:cxn modelId="{D848C8E3-707A-49F0-A65C-AC00130C4889}" type="presParOf" srcId="{49420C9B-31FE-46FE-8C99-C45540C1042A}" destId="{52E44BF2-2732-42AA-8BA6-E09696E3830B}" srcOrd="0" destOrd="0" presId="urn:microsoft.com/office/officeart/2005/8/layout/hierarchy3"/>
    <dgm:cxn modelId="{9DEC3EB5-88B0-41A6-BF3A-66402A06858B}" type="presParOf" srcId="{52E44BF2-2732-42AA-8BA6-E09696E3830B}" destId="{FA7EA737-1ED7-42A4-8191-DA5F14399BBB}" srcOrd="0" destOrd="0" presId="urn:microsoft.com/office/officeart/2005/8/layout/hierarchy3"/>
    <dgm:cxn modelId="{FF9A38FF-00ED-475C-B82E-15F999EA9428}" type="presParOf" srcId="{52E44BF2-2732-42AA-8BA6-E09696E3830B}" destId="{86AED701-3AE7-4937-AA43-6CFEB93F7192}" srcOrd="1" destOrd="0" presId="urn:microsoft.com/office/officeart/2005/8/layout/hierarchy3"/>
    <dgm:cxn modelId="{631C5491-1A56-433B-9C79-A6BAEEB31B0B}" type="presParOf" srcId="{49420C9B-31FE-46FE-8C99-C45540C1042A}" destId="{A66B9827-4AB2-4CBE-BFF3-CE09ACCF2E9E}" srcOrd="1" destOrd="0" presId="urn:microsoft.com/office/officeart/2005/8/layout/hierarchy3"/>
    <dgm:cxn modelId="{BDF7E86B-5DEE-46D5-B37B-0C39B661F09C}" type="presParOf" srcId="{A66B9827-4AB2-4CBE-BFF3-CE09ACCF2E9E}" destId="{3B7F96AB-6306-4CBC-83B5-4BD544C7B074}" srcOrd="0" destOrd="0" presId="urn:microsoft.com/office/officeart/2005/8/layout/hierarchy3"/>
    <dgm:cxn modelId="{7DDE2DA3-50A5-472A-99F7-7B38F61A33C0}" type="presParOf" srcId="{A66B9827-4AB2-4CBE-BFF3-CE09ACCF2E9E}" destId="{8F7ABD72-5121-471D-AFB6-40964C02DAD7}" srcOrd="1" destOrd="0" presId="urn:microsoft.com/office/officeart/2005/8/layout/hierarchy3"/>
    <dgm:cxn modelId="{1B660808-14E5-4A5D-8BA1-D29B7A8FFE6A}" type="presParOf" srcId="{A66B9827-4AB2-4CBE-BFF3-CE09ACCF2E9E}" destId="{7FA34658-B1FC-4F4B-9157-ECB10B5AE876}" srcOrd="2" destOrd="0" presId="urn:microsoft.com/office/officeart/2005/8/layout/hierarchy3"/>
    <dgm:cxn modelId="{A6659D88-16A3-4FB6-A236-B620CD37F35F}" type="presParOf" srcId="{A66B9827-4AB2-4CBE-BFF3-CE09ACCF2E9E}" destId="{EE19E832-229D-46BC-9B10-97AB55B074D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0240D7-B863-4561-9C85-46430E53AF06}" type="datetimeFigureOut">
              <a:rPr lang="es-MX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980168-E78E-4553-BF24-797C509ECB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4204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9A742F-1754-4E95-A26F-F907A3BCE9CF}" type="datetimeFigureOut">
              <a:rPr lang="es-MX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6421" y="4416426"/>
            <a:ext cx="5485158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F10CBB-3233-4BDE-B204-BAFA98F5014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6058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10CBB-3233-4BDE-B204-BAFA98F50144}" type="slidenum">
              <a:rPr lang="es-MX" smtClean="0"/>
              <a:pPr>
                <a:defRPr/>
              </a:pPr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0389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10CBB-3233-4BDE-B204-BAFA98F50144}" type="slidenum">
              <a:rPr lang="es-MX" smtClean="0"/>
              <a:pPr>
                <a:defRPr/>
              </a:pPr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6847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448272"/>
          </a:xfrm>
        </p:spPr>
        <p:txBody>
          <a:bodyPr>
            <a:noAutofit/>
          </a:bodyPr>
          <a:lstStyle>
            <a:lvl1pPr>
              <a:defRPr sz="4400" b="1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79134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EE1D2-78E9-4EC7-8CFA-6F0A69F1D8C2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BE1A-7959-482A-8A42-4C3DE5417E1B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2050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6FF21-7ECB-453C-B32A-B857F4F4F15F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8D682-C829-4A08-8847-2DE36F86D526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062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53062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1B43-BDE9-4D0F-BC9E-B8628F535AAE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D7782-2ACA-4F58-A689-C98B33B50B6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salid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Imagen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789488"/>
            <a:ext cx="2359025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928813" y="1628775"/>
            <a:ext cx="51847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200" b="1" kern="1500" dirty="0">
                <a:solidFill>
                  <a:srgbClr val="002060"/>
                </a:solidFill>
                <a:latin typeface="Helvetica" pitchFamily="34" charset="0"/>
                <a:cs typeface="+mn-cs"/>
              </a:rPr>
              <a:t>Conociendo México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  <a:cs typeface="+mn-cs"/>
              </a:rPr>
              <a:t>01 800 111 46 34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  <a:cs typeface="+mn-cs"/>
              </a:rPr>
              <a:t>www.inegi.org.mx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  <a:cs typeface="+mn-cs"/>
              </a:rPr>
              <a:t>atencion.usuarios@inegi.org.mx</a:t>
            </a:r>
          </a:p>
        </p:txBody>
      </p:sp>
      <p:grpSp>
        <p:nvGrpSpPr>
          <p:cNvPr id="4" name="21 Grupo"/>
          <p:cNvGrpSpPr>
            <a:grpSpLocks/>
          </p:cNvGrpSpPr>
          <p:nvPr/>
        </p:nvGrpSpPr>
        <p:grpSpPr bwMode="auto">
          <a:xfrm>
            <a:off x="1331913" y="3716338"/>
            <a:ext cx="2808287" cy="563562"/>
            <a:chOff x="1331640" y="4725144"/>
            <a:chExt cx="2808312" cy="562825"/>
          </a:xfrm>
        </p:grpSpPr>
        <p:pic>
          <p:nvPicPr>
            <p:cNvPr id="5" name="9 Imagen" descr="twitt.png"/>
            <p:cNvPicPr>
              <a:picLocks noChangeAspect="1"/>
            </p:cNvPicPr>
            <p:nvPr userDrawn="1"/>
          </p:nvPicPr>
          <p:blipFill>
            <a:blip r:embed="rId4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1331640" y="4725144"/>
              <a:ext cx="566777" cy="56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CuadroTexto"/>
            <p:cNvSpPr txBox="1"/>
            <p:nvPr userDrawn="1"/>
          </p:nvSpPr>
          <p:spPr>
            <a:xfrm>
              <a:off x="1836469" y="4858320"/>
              <a:ext cx="2303483" cy="3694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kern="1500" dirty="0">
                  <a:solidFill>
                    <a:srgbClr val="002060"/>
                  </a:solidFill>
                  <a:latin typeface="Helvetica" pitchFamily="34" charset="0"/>
                  <a:cs typeface="+mn-cs"/>
                </a:rPr>
                <a:t>@</a:t>
              </a:r>
              <a:r>
                <a:rPr lang="es-MX" b="1" kern="1500" dirty="0" err="1">
                  <a:solidFill>
                    <a:srgbClr val="002060"/>
                  </a:solidFill>
                  <a:latin typeface="Helvetica" pitchFamily="34" charset="0"/>
                  <a:cs typeface="+mn-cs"/>
                </a:rPr>
                <a:t>inegi_informa</a:t>
              </a:r>
              <a:endParaRPr lang="es-MX" b="1" kern="1500" dirty="0">
                <a:solidFill>
                  <a:srgbClr val="002060"/>
                </a:solidFill>
                <a:latin typeface="Helvetica" pitchFamily="34" charset="0"/>
                <a:cs typeface="+mn-cs"/>
              </a:endParaRPr>
            </a:p>
          </p:txBody>
        </p:sp>
      </p:grpSp>
      <p:grpSp>
        <p:nvGrpSpPr>
          <p:cNvPr id="7" name="22 Grupo"/>
          <p:cNvGrpSpPr>
            <a:grpSpLocks/>
          </p:cNvGrpSpPr>
          <p:nvPr/>
        </p:nvGrpSpPr>
        <p:grpSpPr bwMode="auto">
          <a:xfrm>
            <a:off x="5651500" y="3716338"/>
            <a:ext cx="2898775" cy="563562"/>
            <a:chOff x="5652120" y="4725144"/>
            <a:chExt cx="2897898" cy="562825"/>
          </a:xfrm>
        </p:grpSpPr>
        <p:pic>
          <p:nvPicPr>
            <p:cNvPr id="8" name="12 Imagen" descr="face.png"/>
            <p:cNvPicPr>
              <a:picLocks noChangeAspect="1"/>
            </p:cNvPicPr>
            <p:nvPr userDrawn="1"/>
          </p:nvPicPr>
          <p:blipFill>
            <a:blip r:embed="rId5" cstate="print"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5652120" y="4725144"/>
              <a:ext cx="568358" cy="56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8 CuadroTexto"/>
            <p:cNvSpPr txBox="1"/>
            <p:nvPr userDrawn="1"/>
          </p:nvSpPr>
          <p:spPr>
            <a:xfrm>
              <a:off x="6245665" y="4847221"/>
              <a:ext cx="2304353" cy="3694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kern="1500" dirty="0">
                  <a:solidFill>
                    <a:srgbClr val="002060"/>
                  </a:solidFill>
                  <a:latin typeface="Helvetica" pitchFamily="34" charset="0"/>
                  <a:cs typeface="+mn-cs"/>
                </a:rPr>
                <a:t>INEGI Informa</a:t>
              </a: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7913" y="5507038"/>
            <a:ext cx="189071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448272"/>
          </a:xfrm>
        </p:spPr>
        <p:txBody>
          <a:bodyPr>
            <a:noAutofit/>
          </a:bodyPr>
          <a:lstStyle>
            <a:lvl1pPr>
              <a:defRPr sz="4400" b="1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79134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06EB-F7CE-49E0-8C72-01ACCE40083E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E76F-1AC8-46ED-9A72-A434415E88B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66917-E626-4745-9CC9-EC5813250483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4734C-1A0F-4D20-8EAC-74803DD9148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476A7-8EA0-4CFF-8668-412D7A8BAF7B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A3DF2-7480-4306-9FA4-5FBEE8F8BD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05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892F1-DC1C-478C-A178-A09A802110CE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86DB0-5AD7-4921-AA8C-52ED4D1A43A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7958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7956376" y="107958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6D2DE-51A1-4196-BFBE-E2C8D99CA3F7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2EE0-F721-43D5-8FCB-B84766DEA42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7958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7956376" y="107958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93FFE-7406-4D18-B72A-61CE134FA846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59C31-91AF-49E8-AB4C-8917EEAD560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7958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7956376" y="107958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3EB9-4CE4-4C79-9C94-ACABBC04EECA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8735-735F-44BB-A2A1-6B04B2B7FE6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1D500-694D-48E0-92E1-A065F6C46EE8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FA9A-1757-41CF-BDA9-5D28571BFE94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33755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322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33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6CE99-2316-4B82-BD2E-DEFC3BF411FB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6DCD0-E608-4CED-BE9D-C52DAEF64FE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-27384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96835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4D35A-D1B6-4EA5-9ACD-72254E7B331F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5A613-6F84-45F1-90CD-1C60110BE5E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3880" y="0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2050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E18D1-F61C-467E-BCA7-22593D42A816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983D-F52D-40D1-A426-CF9C6D345C9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-27384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062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53062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A118-CE60-4982-8BEF-43AE9631B065}" type="datetime1">
              <a:rPr lang="es-MX" smtClean="0"/>
              <a:pPr>
                <a:defRPr/>
              </a:pPr>
              <a:t>19/09/2013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E9E6F-3C75-4FC3-8695-D1AC691BC34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7958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7956376" y="107958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salid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Imagen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789488"/>
            <a:ext cx="2359025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928813" y="1628775"/>
            <a:ext cx="51847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200" b="1" kern="1500" dirty="0">
                <a:solidFill>
                  <a:srgbClr val="002060"/>
                </a:solidFill>
                <a:latin typeface="Helvetica" pitchFamily="34" charset="0"/>
              </a:rPr>
              <a:t>Conociendo México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</a:rPr>
              <a:t>01 800 111 46 34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</a:rPr>
              <a:t>www.inegi.org.mx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kern="1500" dirty="0">
                <a:solidFill>
                  <a:srgbClr val="002060"/>
                </a:solidFill>
                <a:latin typeface="Helvetica" pitchFamily="34" charset="0"/>
              </a:rPr>
              <a:t>atencion.usuarios@inegi.org.mx</a:t>
            </a:r>
          </a:p>
        </p:txBody>
      </p:sp>
      <p:grpSp>
        <p:nvGrpSpPr>
          <p:cNvPr id="4" name="21 Grupo"/>
          <p:cNvGrpSpPr>
            <a:grpSpLocks/>
          </p:cNvGrpSpPr>
          <p:nvPr/>
        </p:nvGrpSpPr>
        <p:grpSpPr bwMode="auto">
          <a:xfrm>
            <a:off x="1331913" y="3716338"/>
            <a:ext cx="2808287" cy="563562"/>
            <a:chOff x="1331640" y="4725144"/>
            <a:chExt cx="2808312" cy="562825"/>
          </a:xfrm>
        </p:grpSpPr>
        <p:pic>
          <p:nvPicPr>
            <p:cNvPr id="5" name="9 Imagen" descr="twitt.png"/>
            <p:cNvPicPr>
              <a:picLocks noChangeAspect="1"/>
            </p:cNvPicPr>
            <p:nvPr userDrawn="1"/>
          </p:nvPicPr>
          <p:blipFill>
            <a:blip r:embed="rId4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1331640" y="4725144"/>
              <a:ext cx="566777" cy="56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CuadroTexto"/>
            <p:cNvSpPr txBox="1"/>
            <p:nvPr userDrawn="1"/>
          </p:nvSpPr>
          <p:spPr>
            <a:xfrm>
              <a:off x="1836469" y="4858320"/>
              <a:ext cx="2303483" cy="3694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kern="1500" dirty="0">
                  <a:solidFill>
                    <a:srgbClr val="002060"/>
                  </a:solidFill>
                  <a:latin typeface="Helvetica" pitchFamily="34" charset="0"/>
                </a:rPr>
                <a:t>@</a:t>
              </a:r>
              <a:r>
                <a:rPr lang="es-MX" b="1" kern="1500" dirty="0" err="1">
                  <a:solidFill>
                    <a:srgbClr val="002060"/>
                  </a:solidFill>
                  <a:latin typeface="Helvetica" pitchFamily="34" charset="0"/>
                </a:rPr>
                <a:t>inegi_informa</a:t>
              </a:r>
              <a:endParaRPr lang="es-MX" b="1" kern="1500" dirty="0">
                <a:solidFill>
                  <a:srgbClr val="002060"/>
                </a:solidFill>
                <a:latin typeface="Helvetica" pitchFamily="34" charset="0"/>
              </a:endParaRPr>
            </a:p>
          </p:txBody>
        </p:sp>
      </p:grpSp>
      <p:grpSp>
        <p:nvGrpSpPr>
          <p:cNvPr id="7" name="22 Grupo"/>
          <p:cNvGrpSpPr>
            <a:grpSpLocks/>
          </p:cNvGrpSpPr>
          <p:nvPr/>
        </p:nvGrpSpPr>
        <p:grpSpPr bwMode="auto">
          <a:xfrm>
            <a:off x="5651500" y="3716338"/>
            <a:ext cx="2898775" cy="563562"/>
            <a:chOff x="5652120" y="4725144"/>
            <a:chExt cx="2897898" cy="562825"/>
          </a:xfrm>
        </p:grpSpPr>
        <p:pic>
          <p:nvPicPr>
            <p:cNvPr id="8" name="12 Imagen" descr="face.png"/>
            <p:cNvPicPr>
              <a:picLocks noChangeAspect="1"/>
            </p:cNvPicPr>
            <p:nvPr userDrawn="1"/>
          </p:nvPicPr>
          <p:blipFill>
            <a:blip r:embed="rId5" cstate="print"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5652120" y="4725144"/>
              <a:ext cx="568358" cy="56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8 CuadroTexto"/>
            <p:cNvSpPr txBox="1"/>
            <p:nvPr userDrawn="1"/>
          </p:nvSpPr>
          <p:spPr>
            <a:xfrm>
              <a:off x="6245665" y="4847221"/>
              <a:ext cx="2304353" cy="3694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kern="1500" dirty="0">
                  <a:solidFill>
                    <a:srgbClr val="002060"/>
                  </a:solidFill>
                  <a:latin typeface="Helvetica" pitchFamily="34" charset="0"/>
                </a:rPr>
                <a:t>INEGI Informa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5A177-5F69-4E20-BB63-835A5CBBF37A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6D094-3974-493B-8601-EB64B9F7DAC5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05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6EB32-34F3-4BAE-AEA5-5DF096D7F206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12FDC-63C5-45AE-9A58-CF6B0FF7AB1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3880" y="-27384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061E-47F8-4E4C-984B-42FCFBD02C19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AEA61-CC48-4D8C-8896-439FC303B19B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3880" y="44624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2" descr="\\RCTDFN031339l\DENUE CARPETA COMPARTIDA\CEMABE\Logos\sep-logo.jp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35496" y="0"/>
            <a:ext cx="1008112" cy="60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A59A6-E4D0-4048-B772-7A80B5B46D64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FD32-0A1D-436E-AC43-2F53BCDCD84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3B272-49C0-483D-8112-6CEB0D86B4DA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DA2D1-EAAA-4920-8AF1-3530F335605F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322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33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97A4E-FAE5-4557-9408-D637DF4BA5EA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C3380-EAD9-44E8-9ADA-D2B151DD94F5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96835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9E800-6A84-4089-9EC6-029D1A97CB9A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BB91D-EC30-4F80-A445-9FDA70DCFED8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fld id="{CDECC39D-4F90-478F-870B-01245A6B0897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fld id="{8387B00F-2978-432C-8668-A52A24232567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Helvetic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Helvetic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Helvetic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fld id="{0DA14EA5-ABC7-4EF8-A64B-B8AB1965B302}" type="datetime1">
              <a:rPr lang="es-MX" smtClean="0"/>
              <a:pPr>
                <a:defRPr/>
              </a:pPr>
              <a:t>19/09/2013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Helvetica" pitchFamily="34" charset="0"/>
                <a:cs typeface="+mn-cs"/>
              </a:defRPr>
            </a:lvl1pPr>
          </a:lstStyle>
          <a:p>
            <a:pPr>
              <a:defRPr/>
            </a:pPr>
            <a:fld id="{BAE2CA4F-EB9B-4FC3-9D8E-FED83F6CA63A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Helvetic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Helvetic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Helvetic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 bwMode="auto">
          <a:xfrm>
            <a:off x="688032" y="1556792"/>
            <a:ext cx="7772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141663" algn="l"/>
              </a:tabLst>
              <a:defRPr/>
            </a:pPr>
            <a:r>
              <a:rPr lang="es-MX" sz="2800" b="1" spc="100" dirty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Censo de Escuelas, Maestros y Alumnos </a:t>
            </a:r>
            <a:r>
              <a:rPr lang="es-MX" sz="28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8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28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de </a:t>
            </a:r>
            <a:r>
              <a:rPr lang="es-MX" sz="2800" b="1" spc="100" dirty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Educación Básica y </a:t>
            </a:r>
            <a:r>
              <a:rPr lang="es-MX" sz="28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Especial, </a:t>
            </a:r>
            <a:r>
              <a:rPr lang="es-MX" sz="2800" b="1" spc="100" dirty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2013</a:t>
            </a:r>
            <a:r>
              <a:rPr lang="es-MX" sz="2600" b="1" spc="100" dirty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600" b="1" spc="100" dirty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3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Distrito Federal</a:t>
            </a:r>
            <a: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es-MX" sz="26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</a:br>
            <a:r>
              <a:rPr lang="es-MX" sz="3000" b="1" spc="100" dirty="0" smtClean="0">
                <a:ln w="1800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 Reunión del Grupo de Trabajo</a:t>
            </a:r>
          </a:p>
        </p:txBody>
      </p:sp>
      <p:pic>
        <p:nvPicPr>
          <p:cNvPr id="27653" name="Picture 11" descr="C:\Users\angel.montesinos.INEGI\Pictures\LOGOS INEGI\LogoINEGI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60648"/>
            <a:ext cx="190182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2" descr="\\RCTDFN031339l\DENUE CARPETA COMPARTIDA\CEMABE\Logos\sep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303607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prstClr val="white"/>
                </a:solidFill>
              </a:rPr>
              <a:t>Consideraciones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8"/>
          <p:cNvSpPr/>
          <p:nvPr/>
        </p:nvSpPr>
        <p:spPr>
          <a:xfrm>
            <a:off x="0" y="1052736"/>
            <a:ext cx="9144000" cy="48245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59457" tIns="139964" rIns="659457" bIns="135128" numCol="1" spcCol="1270" anchor="t" anchorCtr="0">
            <a:noAutofit/>
          </a:bodyPr>
          <a:lstStyle/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El Grupo de Trabajo, vía oficio solicitará al Responsable del Centro de Trabajo, que solicite al personal que acuda con su identificación oficial y su talón de pago, el día de la primera visita a efecto de censarlos.</a:t>
            </a: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Sólo se censará al personal cuyas plazas sean pagadas con los recursos de educación básica y especial, o que realicen actividades en torno a estos servicios.</a:t>
            </a: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Si en la primera visita no fue posible el pase de lista de todo el personal, en la segunda visita se complementará.</a:t>
            </a: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En la segunda visita se recogerán los cuestionarios del Centro de Trabajo y del personal y se pegará la etiqueta de censado.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 smtClean="0"/>
              <a:t>      Distribución de materiales impresos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611560" y="1764056"/>
            <a:ext cx="7776000" cy="4041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400" b="1" dirty="0" smtClean="0">
                <a:latin typeface="+mj-lt"/>
              </a:rPr>
              <a:t>Su objetivo es informar, orientar y promover.</a:t>
            </a:r>
          </a:p>
          <a:p>
            <a:pPr>
              <a:buNone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Tipos</a:t>
            </a:r>
            <a:r>
              <a:rPr lang="es-MX" sz="2400" dirty="0" smtClean="0">
                <a:latin typeface="+mj-lt"/>
              </a:rPr>
              <a:t>: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MX" sz="2400" dirty="0" smtClean="0">
                <a:latin typeface="+mj-lt"/>
              </a:rPr>
              <a:t>Tríptico (Informativo al personal y de orientación para el auto llenado).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MX" sz="2400" dirty="0" smtClean="0">
                <a:latin typeface="+mj-lt"/>
              </a:rPr>
              <a:t>Cartel informativo previo a la 1ª visita.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MX" sz="2400" dirty="0" smtClean="0">
                <a:latin typeface="+mj-lt"/>
              </a:rPr>
              <a:t>Cartel informativo de la 2ª visita.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MX" sz="2400" dirty="0" smtClean="0">
                <a:latin typeface="+mj-lt"/>
              </a:rPr>
              <a:t>Guía de actividades para el Responsable del inmueble y/o Director del Centro de trabajo.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MX" sz="2400" dirty="0" smtClean="0">
                <a:latin typeface="+mj-lt"/>
              </a:rPr>
              <a:t>Instrumentos de captación (cuestionarios).</a:t>
            </a:r>
            <a:endParaRPr lang="es-MX" sz="2400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395536" y="836712"/>
            <a:ext cx="82809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>
                  <a:lumMod val="50000"/>
                </a:schemeClr>
              </a:buClr>
              <a:buSzTx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Distribución (del 13 al 30 de agosto) de los materiales impresos que recibirá el Grupo de Trabajo.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/>
              <a:t> </a:t>
            </a:r>
            <a:r>
              <a:rPr lang="es-MX" sz="2800" dirty="0" smtClean="0"/>
              <a:t>     Distribución de materiales impresos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980728"/>
            <a:ext cx="8064896" cy="576065"/>
          </a:xfrm>
          <a:prstGeom prst="rect">
            <a:avLst/>
          </a:prstGeom>
        </p:spPr>
        <p:txBody>
          <a:bodyPr/>
          <a:lstStyle/>
          <a:p>
            <a:pPr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Materiales que recibirá y distribuirá la SEP en las escuelas</a:t>
            </a:r>
            <a:endParaRPr lang="es-ES_tradnl" sz="2000" b="1" dirty="0">
              <a:solidFill>
                <a:srgbClr val="374C81"/>
              </a:solidFill>
              <a:ea typeface="+mj-e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9552" y="1772816"/>
            <a:ext cx="8064896" cy="2376264"/>
          </a:xfrm>
          <a:prstGeom prst="rect">
            <a:avLst/>
          </a:prstGeom>
        </p:spPr>
        <p:txBody>
          <a:bodyPr/>
          <a:lstStyle/>
          <a:p>
            <a:pPr marL="342900" indent="-342900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Tríptico Informativo.</a:t>
            </a:r>
          </a:p>
          <a:p>
            <a:pPr marL="719138" lvl="1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“Lo que debe saber el personal del Centro de Trabajo”(149,394)</a:t>
            </a:r>
          </a:p>
          <a:p>
            <a:pPr marL="719138" lvl="1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“Lo que deben saber los supervisores” (1,780)</a:t>
            </a:r>
          </a:p>
          <a:p>
            <a:pPr marL="719138" lvl="1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“Lo que deben saber los directores” (11,416)</a:t>
            </a:r>
          </a:p>
          <a:p>
            <a:pPr marL="342900" indent="-342900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Cartel Informativo para escuela (11,416)</a:t>
            </a:r>
          </a:p>
          <a:p>
            <a:pPr marL="342900" indent="-342900"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Guía de actividades para el (la) responsable del Inmueble y/o Centro de Trabajo (11,416)</a:t>
            </a:r>
            <a:endParaRPr lang="es-ES_tradnl" sz="2000" b="1" dirty="0">
              <a:solidFill>
                <a:srgbClr val="374C81"/>
              </a:solidFill>
              <a:ea typeface="+mj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07704" y="4509120"/>
            <a:ext cx="6912768" cy="1008112"/>
          </a:xfrm>
          <a:prstGeom prst="rect">
            <a:avLst/>
          </a:prstGeom>
        </p:spPr>
        <p:txBody>
          <a:bodyPr/>
          <a:lstStyle/>
          <a:p>
            <a:pPr defTabSz="1216152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Nota: se deberá informar al Grupo de Trabajo la fecha de conclusión de la distribución de materiales en los Centros de Trabajo. Los materiales serán enviados de </a:t>
            </a:r>
            <a:r>
              <a:rPr lang="es-ES_tradnl" sz="2000" b="1" dirty="0" err="1" smtClean="0">
                <a:solidFill>
                  <a:srgbClr val="374C81"/>
                </a:solidFill>
                <a:ea typeface="+mj-ea"/>
              </a:rPr>
              <a:t>Conaliteg</a:t>
            </a:r>
            <a:r>
              <a:rPr lang="es-ES_tradnl" sz="2000" b="1" dirty="0" smtClean="0">
                <a:solidFill>
                  <a:srgbClr val="374C81"/>
                </a:solidFill>
                <a:ea typeface="+mj-ea"/>
              </a:rPr>
              <a:t> a las bodegas en donde se concentran los Libros de Texto. </a:t>
            </a:r>
            <a:endParaRPr lang="es-ES_tradnl" sz="2000" b="1" dirty="0">
              <a:solidFill>
                <a:srgbClr val="374C81"/>
              </a:solidFill>
              <a:ea typeface="+mj-ea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dirty="0" smtClean="0"/>
              <a:t>    Comunicados a los Centros de Trabajo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/>
        </p:nvGraphicFramePr>
        <p:xfrm>
          <a:off x="611560" y="1412776"/>
          <a:ext cx="345638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agrama"/>
          <p:cNvGraphicFramePr/>
          <p:nvPr/>
        </p:nvGraphicFramePr>
        <p:xfrm>
          <a:off x="4788024" y="1412776"/>
          <a:ext cx="3024336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3 Marcador de contenido"/>
          <p:cNvSpPr txBox="1">
            <a:spLocks/>
          </p:cNvSpPr>
          <p:nvPr/>
        </p:nvSpPr>
        <p:spPr>
          <a:xfrm>
            <a:off x="4572000" y="5085183"/>
            <a:ext cx="3887568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Kozuka Gothic Pro M" pitchFamily="34" charset="-128"/>
                <a:ea typeface="Kozuka Gothic Pro M" pitchFamily="34" charset="-128"/>
              </a:rPr>
              <a:t>*Nota: el Grupo de trabajo del DF se asegurará que los Directores o Responsables de Centros de trabajo cuenten con la “Guía de actividades para el Responsable del inmueble y/o del Director del Centro de trabajo”.</a:t>
            </a:r>
          </a:p>
          <a:p>
            <a:pPr marL="180975" marR="0" lvl="0" indent="15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Kozuka Gothic Pro M" pitchFamily="34" charset="-128"/>
                <a:ea typeface="Kozuka Gothic Pro M" pitchFamily="34" charset="-128"/>
              </a:rPr>
              <a:t>Se recomienda que</a:t>
            </a:r>
            <a:r>
              <a:rPr kumimoji="0" lang="es-MX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Kozuka Gothic Pro M" pitchFamily="34" charset="-128"/>
                <a:ea typeface="Kozuka Gothic Pro M" pitchFamily="34" charset="-128"/>
              </a:rPr>
              <a:t> se proporcionen copia de los comunicados al personal de INEGI para su seguimiento y apoyo durante el levantamiento.</a:t>
            </a: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Kozuka Gothic Pro M" pitchFamily="34" charset="-128"/>
              <a:ea typeface="Kozuka Gothic Pro M" pitchFamily="34" charset="-128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323528" y="908720"/>
            <a:ext cx="828092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 eaLnBrk="0" fontAlgn="auto" hangingPunct="0">
              <a:spcBef>
                <a:spcPts val="0"/>
              </a:spcBef>
              <a:spcAft>
                <a:spcPts val="1200"/>
              </a:spcAft>
              <a:buClr>
                <a:schemeClr val="accent2">
                  <a:lumMod val="50000"/>
                </a:schemeClr>
              </a:buClr>
              <a:defRPr/>
            </a:pPr>
            <a:r>
              <a:rPr lang="es-MX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+mn-cs"/>
              </a:rPr>
              <a:t>Comunicados a los centros de trabajo.</a:t>
            </a:r>
            <a:endParaRPr kumimoji="0" lang="es-MX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403648" y="120622"/>
            <a:ext cx="6480720" cy="500066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  <a:bevelB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Fechas criticas</a:t>
            </a:r>
            <a:endParaRPr lang="es-E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7958"/>
            <a:ext cx="1080120" cy="602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" name="Picture 2" descr="\\RCTDFN031339l\DENUE CARPETA COMPARTIDA\CEMABE\Logos\sep-logo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956376" y="107958"/>
            <a:ext cx="1008112" cy="6027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914329"/>
              </p:ext>
            </p:extLst>
          </p:nvPr>
        </p:nvGraphicFramePr>
        <p:xfrm>
          <a:off x="179512" y="723324"/>
          <a:ext cx="8867278" cy="5560106"/>
        </p:xfrm>
        <a:graphic>
          <a:graphicData uri="http://schemas.openxmlformats.org/drawingml/2006/table">
            <a:tbl>
              <a:tblPr/>
              <a:tblGrid>
                <a:gridCol w="1944216"/>
                <a:gridCol w="44393"/>
                <a:gridCol w="428811"/>
                <a:gridCol w="269286"/>
                <a:gridCol w="159524"/>
                <a:gridCol w="428811"/>
                <a:gridCol w="428811"/>
                <a:gridCol w="192373"/>
                <a:gridCol w="236438"/>
                <a:gridCol w="428811"/>
                <a:gridCol w="428811"/>
                <a:gridCol w="430427"/>
                <a:gridCol w="428811"/>
                <a:gridCol w="428811"/>
                <a:gridCol w="428811"/>
                <a:gridCol w="414347"/>
                <a:gridCol w="30542"/>
                <a:gridCol w="229806"/>
                <a:gridCol w="199005"/>
                <a:gridCol w="428811"/>
                <a:gridCol w="428811"/>
                <a:gridCol w="428811"/>
              </a:tblGrid>
              <a:tr h="2204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Junio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700" b="1" i="0" u="none" strike="noStrike" dirty="0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Julio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Agosto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Septiembre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Octubre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Noviembre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 Narrow"/>
                        </a:rPr>
                        <a:t>Diciembre 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747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Reclutamiento Responsable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30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jul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 -13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ago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693" marR="3693" marT="3693" marB="0" anchor="b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747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Contratación de Responsables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01-15 ago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Concertación y habilitación de oficinas de Responsables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15 jul-30 ago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Preparativos para capacitación de Responsables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15 jul-15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ago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27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Planeación en SICAR para definir Áreas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01-14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ago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47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Concertar aulas para capacitación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15 jul-30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ago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4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Recepción de materiales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Antes</a:t>
                      </a:r>
                      <a:r>
                        <a:rPr lang="es-MX" sz="11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del 30 </a:t>
                      </a:r>
                      <a:r>
                        <a:rPr lang="es-MX" sz="11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ago</a:t>
                      </a:r>
                      <a:endParaRPr lang="es-MX" sz="1100" dirty="0"/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es-MX" dirty="0"/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04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Habilitación de oficinas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15 jul-15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sep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4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Reclutamiento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15 ago-15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sep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25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Contratación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15 ago-16 sep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40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Capacitación de Enumeradores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7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17-30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sep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1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7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Inicio del operativo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7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700" b="0" i="0" u="none" strike="noStrike" dirty="0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01 oct-29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nov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700" b="0" i="0" u="none" strike="noStrike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700" b="0" i="0" u="none" strike="noStrike" dirty="0">
                          <a:solidFill>
                            <a:srgbClr val="FFFFFF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Entrega de Resultados Preliminares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MX" sz="7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MX" sz="700" b="0" i="0" u="none" strike="noStrike" dirty="0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chemeClr val="tx1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MX" sz="700" b="0" i="0" u="none" strike="noStrike" dirty="0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MX" sz="700" b="0" i="0" u="none" strike="noStrike" dirty="0">
                        <a:solidFill>
                          <a:srgbClr val="FFFFFF"/>
                        </a:solidFill>
                        <a:latin typeface="Arial Narrow"/>
                      </a:endParaRPr>
                    </a:p>
                  </a:txBody>
                  <a:tcPr marL="3693" marR="3693" marT="3693" marB="0" anchor="ctr">
                    <a:lnL>
                      <a:noFill/>
                    </a:lnL>
                    <a:lnR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524328" y="5939343"/>
            <a:ext cx="955711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16 de dic</a:t>
            </a:r>
            <a:r>
              <a:rPr lang="es-MX" sz="1400" dirty="0" smtClean="0"/>
              <a:t>.  </a:t>
            </a:r>
            <a:endParaRPr lang="es-MX" sz="140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F58735-735F-44BB-A2A1-6B04B2B7FE62}" type="slidenum">
              <a:rPr lang="es-MX" smtClean="0"/>
              <a:pPr>
                <a:defRPr/>
              </a:pPr>
              <a:t>14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936168" y="6467816"/>
            <a:ext cx="7488832" cy="2616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CENSO DE ESCUELAS, MAESTROS Y ALUMNOS DE EDUCACION BASICA Y ESPECIAL  (CEMABE 2013)</a:t>
            </a:r>
            <a:endParaRPr lang="es-MX" sz="1050" b="1" dirty="0">
              <a:ln w="1905">
                <a:solidFill>
                  <a:srgbClr val="00206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539552" y="1772816"/>
            <a:ext cx="8136904" cy="39604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24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El Censo de Escuelas, Maestros y Alumnos de Educación Básica y Especial (CEMABE) constituye un ejercicio sin precedentes que requiere del cuidado extremo de todas sus etapas: planeación general, diseño, preparación, operación y producción de resultados.</a:t>
            </a:r>
            <a:br>
              <a:rPr lang="es-MX" sz="24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es-MX" sz="2400" b="1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24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Para alcanzar sus objetivos en el Distrito Federal se requiere de la participación entusiasta y coordinada de todas las áreas que integran la Dirección Regional Centro del INEGI conjuntamente con las autoridades de la SEP en el Distrito Federal.</a:t>
            </a:r>
            <a:endParaRPr lang="es-MX" sz="24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8135" name="AutoShape 2" descr="data:image/jpeg;base64,/9j/4AAQSkZJRgABAQAAAQABAAD/2wCEAAkGBhQSEBUUEBQQFRUUFBUUFRQQFBQUFBUVFBQVFBQQFRUXHCYeFxkjGRQUHy8gIycpLCwsFR4xNTAqNSgrLCkBCQoKDgwOGA8PGikkHCQsLCwsLCwvKSwsLCwpKS0sLCwpLCksKSkpLCwsLCwpLCkpKSkpLCkpKSksKSksLCkpLP/AABEIAMQBAgMBIgACEQEDEQH/xAAcAAAABwEBAAAAAAAAAAAAAAAAAgMEBQYHAQj/xABJEAACAQICBQgGBwQJAwUAAAABAgADEQQhBQYSMUETIlFhcYGRsQcyUnKhsiMkM0KCwdEUYnOSFTRTY4OiwuHwJdLxFhc1Q7P/xAAaAQACAwEBAAAAAAAAAAAAAAAAAQIDBAUG/8QAKBEAAgIBBAECBwEBAAAAAAAAAAECEQMEEiExMiJBBRMjM1Fh8HFC/9oADAMBAAIRAxEAPwCRZpy8IWnNqcqz1iQptTm1E9qDaisdCm1Oh4jtTu1CwoX2oYNGtWuFUk7hJ7QOg9tFq1xk4uqZjmncWt0yUIubpFGXJHErkRwadDS3YzV6kyc1QjcCt9/WOMqFVCrFW3gkHujnBw7K8WaOXoOGlp1NOVT8H+qVINLVqU32v4P9UeF+tENWvpP+9y0TkEE6BwwGCFJggAaFMEEAKzrueZT95vISnMZb9eDzKfvN5CU5jOfmfrZ3tF9pAv5HyM0LV3+rU+w/MZnW15HyM0TVs/VqfYfmMs0/bKviHiiWE7Cgw15sOONsJ69T3/yjmNMEedU9/wDKO4CZ2IY8/Rt2fmIvG2kT9E3d5iAIdU9w7BDiJpuHYIcQEGidf1T2GHieI9U9kBiCbh2CCdpeqOweUEYGUF5zbjY1YBVnJPW0ONqDaiIqRF8eg3uviI1Fy6RFyUe2O9qG2pH/ANL0v7RO8xxRxSv6jK3ukHyhKEl2mJTi+mgxpCrVp02PNZhtdYGdpppxSlbDLLIdm4TKsTU2Hp1PYcMewHP4TUMAFYBlsQQCCOIOd5q01Uzl/EU90fwKtXJF7G1ui3/DKjp37dusKfhLecSFLbRAXfc7h0mUbSWM5Wq78CcuwZD4AQ1L4SK9BFubfsJgy16kHOr2J/qlRBlr1GOdXsTzaZ8L9aNurX0n/e5bZwxhpzS37NSFQqWBdEOdgu2dkOeq5A75V9LekulQcpUNmFrqqMxFwCMzluPTOkcAusEy3E+l4H7OnVb3mWmPBbmXHUfTv7Vhg5yYFgwJLEEHdc78iD3wAsMBgnDAEVjXn1KXvN5CU0mXDXk8yl7zfKJTGM5ufzZ39F9pA/Q+U0XVv+rU+w/MZnAPkfKaNq3/AFan2HzMs03bKviHiiXE7CidvNpxhtgvWqe/+Udxlg2zqX9s+UrGr2mWx2NxFegyhKCrQpB1JDglmerkRs3IFsjkN0kkDLpG2kfsm7vMQtPHEMEqrsM3qkHaRz7KtYc7jskA9F7GG0j9me7zEQkOqe4dkOImm6HgAaJYo8xuyHiWMPMbs/MQAFL1R2Dyggo+qOweUEAMEfGGEOKIF4hDILzmKkz1jtrgUrsTvJMj8QI8W+YP3cv0PhaMMYTPTY9u1bejyuRy3Pd2RmJeSmptb6Zx0p5MP1kPiaRjnVV7YpesMP8AKT+QlOqV45L9D0kqzRf7L8y3FjH+htMVsMNmmwKexUG0B7puCOy8jwYoDPOKTXR6mcIzVSVknjtM1K3rEAeyosO/iYzBiQMMDIuTfLIxgoKoqhUGWvUQ86r7q+ZlRBls1EPPq+6vmZZg80ZtYvoy/vcs2mNHDEUKlFshURkv0Ejmt3Gx7piWuOEapSo4hhZxehWHRUpk7+8OO4TdzM41n0WGxOKwwt9YpLiqQ6KqnYcd7Ip/GZ1EeeZlNNJf/RXpbk8Q1Inm1Bce8u/xX5YxwXo9rt6/Jp7zbR8FvLDonUmnQqI7V2LqQyqoVcxwsbkjhGRSNKgMa0sYuyNplBtxYfrDHHJ7afzCBMruvn2dP32+WUlmlp13Yu9G1WkKbbSkMygJU3o+0M7N6tjuIXpMpWBosazrbbN+aqDPj62eR9X4mYcuKUpNo62l1MMeNRY7U+R8jNH1bP1an2HzMzUCzEEgkXBI3ZAi4mkatH6tT7D5mLTdsn8Q8IkwJ2FBnbzacYjMTgTWpV6QcpyhKllFyAbBrDrFx3xLVfVuhg6bJQLNtHadnYFic+AAAGZyAjpKuyKp6GPjbKG0QnNJ6T5f+YX7BQ8rUFdSrgFTvB8R2G+d+EjcTVZF5OoSb25OofvgG5R/7wAXv94AneCJKxnpeiHpFTxI3ZEEEEMDwINiD1RgPVhxGeBrkgq9ttLBrCwYH1aoHANY5cCGHCOxAR2I4z1D/wA4xaIY31D3ecADUvVHYPKCGpDmjsHlBGB54ilDfE4pQ3zlHrA2JYK4PtKR3qR+TfCMMRXEPrFV2aSt0P5qZWqukyZ3NJK8Ss87r1tzMkMTVENqyL4peoMf8pH5yDfFkywaoWVneodnmhRtZXubm38o8ZLUS+nKijS080b/ACXUGKAxgukqftr4x1SrBvVIPYb+U8/KEl2mepWSEumhYGGDQ9PAufuke9lFBgbbz4SDE8kF7iQMtOo9YK9W5tzV3+8ZAJhwJL6Jex6JPDL1oxanIpY3FFwq6TUbrn4D4zPdbsU50hSr07AU6RQsOcASX5rdt5ZiAeN+0yq6fq0aL3NQDiy32sydxXO28b50d7RxtiFMDptnL8oalTm3VadlF77uaLeMksLTDD1WpE/dbYY9+wfOUv8A9aknZoU9u+QNU8nTBzzIU2tlvJEk9W9YsS45+FV1ufpU+jQZ7gz8026Ab9UnulVkFXRZ/wCj24bJ8R+ULUwzj7pPZY+UfU3JGRHhIXGYPGtUuuJprT2r7K0VuRe9ixN++R+c12S2IiNYUbk3BVhzTvBGYzHxAkfqzijy+JYDn8kSu7JioB8LmaFUw5qCw3cbbuwXnG1aU3N9hj95AC2+9rkbpKOdv/kbivyZ/o7DOx5qsR08PE5S+6EWqiAGoNkblAB+JETq6vugJWopsCbMttwvwMquj/SnhyBtc3d66svxFxKnkm340WykpLs0lMaeNoqMcOIMq2C1uoVACrZHMbJB/O/wkkNL0yMmW/ANdfiRF839kNhF43WukA3KE02WswZG33+4QTYEFbtkenolh0BXDUyQQQTkQQQRvyPfGAxSkc+jtdaMr/pHODx1Ec1Q6b7KUYeGVoKdsTjSJwGM9MYhUoszkBVsSTwF4nTrX4Edu+Uf0n43EMqUqKVTTsXdkBa7A2VbDPLf3y1ST7IONExqrrkuNx1YIuzTpUgiE+s529pmPAbshwuc5cxMX9FuHr0qrHk6gJ9tGAN7jO9unp8d02KnX6ZY2itJjiIY71D3ecVWpeI448w9o84rGK09w7BBAm4dkEQHniHoxMRRJzD1oz1nF8MeplPnK9Q0av3rt32E0rRmhFrUwdtSTe9O4BFiRnv3w66v06JuKKqekLf45gTXg1Swxpxs42swrLktMpGA0UW+ypt2hbD+bd8ZZsH6Pa7faGnTHbtt4Ll8ZLcrLHT0sPvAjsz8s5atfKfHRjlpljr3IXA+j6gudQ1Kh6zsr4DP4yfwmiKNMWp0kUdQsT37zFExysOaRfLLjv6DnAa+/aIAuRvtkDYSEpOXbEuAtbAL0kducYYrBFRckEXtxHn2R8Mco9UEnw+Jz+EiNM6w01sKroufqi5I6za5EzZIxa47L4ZJJ89BlEf4BrGRi17gFbkEXHC/Qc4bB4SvVLXqpRUG3MUlzkDcXtlnvv3SrDB7i3LPgS1rw9aplSeomWYUDZORyJAvfxGW6QOB1E2udiap3nmqCzHru1gvcD2CXTB6Io0iWU1Xc73qOflFge8RppDSNFD9I+fspme/o75reRx4RjUFLljTB6Hw9H7OkpPBqn0jd21zR+FQZI1GsC9VlRRvao2yAO0ys43W9hlh0VP3n5zfoPjM41n0jUrVyaru+QsGJsMuC7h3CRhGWV+pkpNQXCNO0r6UcLRGzR2q7D2ObT/nbf3Ay0ai6VOMwgr1EUMXddlbkALa2/ec9887pTm9eiP/AOMX+LU8lmv5UYoz722XUCdnBDQARxX2b+43ymeWeA7B5CepsZ9m/uN8pnlw0jsKbZFR5CW412QkWrRR+iT3V8pPYeuQMiw7CZAaKP0ae6vlJmmZzMq5Zuxvgk6OPcfe8R+ckcPp+qu5m7mPkbyCRosjTPyi2kyz0dbnHrWPao/02jiprOlQWYLfpBI8x+crNBNo5mwG89mZAHEzjN1W6t/dLW5pc+5Co3wXPRGkk295z3dHjeJY7XinYjDEVCCVL57AI329rfwy6zKeTGmrCXok/wB4/wCU36GCnal7GbO3Ho1DQlJqtBKjVH2m2iTlb1mAsLZR6+EqWttgjoYH9TE9W1thafYfmaSctl5OipDMNW/c8f8AacjyCRGeebw4eJMYthsK7+orHrAy8d05lWeqbS7DK8fUtYa1NTZyQBufnD45/GKUtAEC9Z1QeJ7OjwvFcXh6K0amwrsdhue+VsjmASPgJdjwtyVmTPqMW1rtidHXKm329Gx9qkf9Jt5mTGE0rQqfZ1Vv7L81vA2v3TOGMTJnWyaDFLrg8+tTNd8msNT6Rf4xJsRbcJlmitPYijcU6rgbR5pO0u/2WuJZ8Dr226vSVv3qfNPgbjynHyYJRdJmyGWL5aLXVwLVKtMcpWVHDbQUJcWFwA3Qeu8k8HonDUDdVQuPvH6Wp/M2S91pVW1voBbqtVjwUi1u03t4XkXi9a69TJLU1/czb+Y/laSWSSVEdkbsvOPqhqhdzYG3rG5yjVtKqvqAnrbIeEz9Hfa2tp9o7zc3PaeMkaGkKm487tGfwlD4dl/tRO47STsM2Nuhch/v3yLpaPqVWtSRnP7oyHadw75ZdXdHJUP09N9q20A7DZIyz2BZrZ8cpb6VMKLKAANwUWHgJfDFu5ZTKdcIpOj/AEdls8Q+yPYp5nvY5DuBmY60YNUxlZV3JVdBfM7KsQBfjkJ6HvMC1z/r+J/j1PmM3YYJdGXJJsgZt/oib/p3+NU8kmGs02z0QVP+nf41T5acsn0VxL4DDREPDB5SWBcafon9x/lMxDQeGVsNSuoN6a7xfhNrxz/RVP4b/KZjOrZ+rUf4a+Uvwq2QkXTRmreB/ZUauVpElgGFTYvsm1gCSDbsiVXVnDH7HGU+ypY/5lt5SRwOqmGxuFpftKMxTlApV3QgM+Y5pF9w3ykekLVahgXojDGsDUDswaoWAClQtsrjMtx4SLxQnKmSU5RVoe6Xw64Yc+rh3vuFGoGc/g3gde6RK6UZzZBYdeZ/2kDQpyxaFwVyJZDSY4O3yN5pSRMYemVp572y7t5/KdE0HAauUuRVatNGNrkkZgnOwIziOI1IoN6hqIeo7Q8G/WYdRB5J2i7HNRVFDMLqdTvh7/3j+YlqxWoVQfZ1KbdTgofEXEr2pVP6qP4lT5pfo4uG6/0V5pKVUaZoNfq9P3fzMf2jTRC/QU/d/Mx7aEuysLBBaCRGZNQ1epJ93aPS+fw3R5kOiPHpRCpRiUUujS8kpdsqOm62JbGUhTX6BSpJW2eYLhic+G4Rzp/TBVOTVSz1ARYblS3Pc9g4ScqYcSqVcPiziaxZDyASqFvshQuzkw434+MnFcoqborrGJmHMKROuYmPNVtDLieVuxVkbLK4I6+IkxV1VqJuXaHSh2vhvjX0e/aVx+9+svCzzeok/mNHTwxWxMpAwgHDxi9DAM5silj1D/lpYtP4oU6JqFEcgqOdlvYDeM+MqGL07VqDZuET2KQ2F77ZnvMlh0083K6CeVQ4JGutGj9vUu39lQ57k9BO4fGcxemKlJRydPkNoE5i9e3AsWzW/DISGw2LZM0OyfaAG13NvHdCvULEkkkneTmT1kzo49HCHL5Mss0pFo9GeLdsXU5RlJNAte52rGonrXmk1cTYZC8y7UPEBcSxFvsiL/jTK8uWI0oTulebiRKHKGtTWbFoPpKdL8F2HwsfhM+1g0TUr1qlYEfSOzlSrAAk3sCL/G0vGIrX3yPqITuEqUmhuFmZ4jR1VPWQ26V5w8Vmr+ibHBcCVJF+Wc2422UF7d0i62BLb0B67Z+O+MVwlWmbptDsk99kNtGsjSI6YQawUv7Sn/Mv6zPsDpCrikqYeulZFK5V9kAXDA2z9a8isfqq9IXTEqR0OrL3ZFvKSgovsTbRqmO0uhoVCGH2b5gi3qnjMx1RwJq0KQ2kReTW7OwXhwG8nslXq6cqUnKORcb+jp3jtiqayrexB7rTTjio3yVuRuWrb7KGmofYp2AqONnlGYsz7I9kXGe7M5m0zT0kaR5bSDKN1FVpD3hd3+L2/DGeD1gr0c6dV1AztfI2/dOUgaeLNRi7m7Oxdj0sxLMerMnwjjj2ysN1okcHQuZO4irydAhfXqFaSdN6hCk9wJkLhawXMyQwYZ6tOowOzTPKAH9znA99vhLWuBm6CHESDRQGc0tAxyMy7Uz+qL71Q/5zNPqnmnsPlMv1NP1Sn2v87S7F7kZGn6L+xp+6I7jXRn2NP3F8o6lT7A5BBBIjKUaULyIjjZg2ZInY35EdEb43DjkqnuP8pkhsxLFL9G/ut8pjXYjE7TloacnVsysldQD9NXH736y8yh6ht9Yrdo/OXoGec1P3GdLD4IjNax9UftT51lF2petaf6pU/D/+izP7dOfl4To/D/B/6ZdT5IO2IzAUFidwUXJ7OmOa+EZLcqNljnyZ9ZRwLAE2v0HPqESo4tkvsMVvv2cj/MM/jEzU6fjN9OzPZYNUj9Of4beay3NTlL1PqfWf8NvNZcmec7U+ZqxeICghSwEIzwl5QWB2rwoqkwtoYU40RGWO1hp0bgsC/QOHbIDEacWobs1z5dQ6InX1CqliRUQ3NwW2gT25W+MaYnUbErmoV/cbPwNptxyjHozyUmQenWBrEjiF+UD8pYaGzsLkLhV+USs6SwT022aqup6HBB7rxRNJsJKEkpNsg06LFiKg2G91vIyF0biADZ120O9blT3MN3xEKNLX3xCic5a5JvgSL9oypo/JmFbaG5ag2gD3ZHvklSxq1ahCAhSCBfedoEXPjKHhqks2gKtnHaJPb7krs2PRWOD0KTe1TRu8oCY9GIEq2rZJwtO33dtP5KjoPgskKiPOa1yXEvXxK7DZ/dbyMzjUTDNUwtML+8STuA2zmZYBWZ32FscjtFtwFrEmTGgtDU6NJadJQtNdw9o8WPfeTjLamJoktEYgNSGzcqpKBj97Y5pYdVwfCPYmsNeVsZ287C3giAqd4NqEJhSZKhihqRKrUyPYfKMNM41qdItTV2a4HMXaIBOb7PECV3+nMQNzI3VUXZPZcWHjAfBRCYXagxKMjbNRWU9DD4jpER25001RlZLakN9aq935y97Uz/U1vrVTsEvQaef1P3GdHB4IaayH6pU7B86zPiZfdYm+q1fd/MTPCen/AGm7QP0P/TNql6kHDliFRWZjuCgnyi2Iwxp2DkcpntKpDBOgEjLa6hu6ehBcSwBAZgDvAJAPbbfEHq23zdzfJmLHqe/1n8D/AJS7NKrqbowbIxG0bsGAW1gBcqSendLUJgzPdK0asfETmzOhIYCKKsqolYmKcOtOLpTiqUpKhWJU6MdU8PFaVCOqdKAjE9fcdUqYxxUUoKRNNFN/VBJD/ive44Wi2r3o5xOJQVCFp0mG0rVDzmFsiqjOx6TabFjtCUa4Ar0qdQDdtqCR2HeO6PKOFWnTCU1Cqq7KqNwAFgBJ2Ro81BQTbMduflJfSmg6uEcU66gMVDCxDAqbgEEdki6S88DrA+M1b0u6N+jw9YD1SaTdhG2vxV/GXQlyQa4KBhRLToQWNzwzlewlLdLrqfoY16gFuYtmqHq4J2tu7LzY5bVZGKNG1dwnJ4amCMyu2e2oS5+aSGJollIUgEjImdWKCc1u2XFd1X1fxNFmGKq4eonDkkdXZr73LG1rXyHEy2JEUMUBiAVnYQGdvADsE5eCICquIhUaOKkZ1llgxGpWkXjsElTeLHpGRj6oI3eAFfxWi2C2yqL7LgHv6j1i0gcVq+jfZk029mpcp3NvXvv2y92jfEYJX3iSUmuiDjZnWAWpg8SWrU32WG9LEEe2p3MOwy54HSlOst6ThukbmHapzE7W0Y6ghdl0OZR93b1HrFj1yl6Zo06NYciai1N5pbLFgTa2yw9YG/Vu4zNlxb3ZZDI4cFv08fqtX3DM9aXNTVqYdkcG7qRzsmzHGQ2gdBYgVi1WmVUAjPcSbWt+st030otMWZ72mhvgNAM+b3UdH3j+km6WrFIgBluOsmTNHAnjHtLCycpOXZBJIb4TDBFCqAAAAABYADgBHiJFqeHiy0ZBokIrTi1OnFlpRdKMVDEqdKOqVGHSnF1SAHEpxZVkZpzSfIU9oNTW5ttVdoquRPqrmxy3ZSKwmOxVZeUo16FRLkc2kircbwTyhYHqMBWWsCGO7Lf+cqmKxOOtZP2cH8f/AHGRNTS2lKZHKLSKXF2UEEC/DLM9UAszDBC+KTrqr889I4/A06yNTrIro29WFx1HqPWM5520fVC45HcrYV9q59U2qE36wSOmbD/TeNZmWnSoEA5VEL1EYdI2QfiRGRQf/wBtMPtXV6wX2bqe4MRfxvLVo7R9OjTCUlCqOA4nixO8nrlew+Mx/wB9aPYKdT/uk5h9KLYcrtUzu51Ngt+gGSc5PsZJLDrEUcEXBBHAjcesRUGQGLKYYGJqYcQAUBnbxMGdBgAe85C3nYAV11jaqkftTiT0pYgIqpTjZ0ku9CIvhoBZDlIXYMk2oCJ8nEAzWiYcYQcRHWzOxUMbjDiA0hFjCwEIciIcJDEQRgACHVZxViqiIDqJF1WFUQ94hhrxKpj1WdaNqqCAFd15RsXhWp00uwZXW/StwQO1Sw7421G0ZUw1EitcM5B2bghQL2GXHM/ASxNVtEnxAO+AqHdI8SRYZnsHGVZtI1dJV2pUiVwlNrVGXJqp/sgevjwA7rl0/XeqRh6JK7edRx92mDZm7b80Di1+iT2iaYw9NadFAFUWHT1kniScyf8AawgY3xOr4q1hTqW5NU2FQUxyaps7Wwotkt+ixvne8aA19FHaXarYMnnqxLVaANhtX+9T3c61xuPC9l/bnPCFCs2/42O/IixyIIJFjkQSDGKiUwmk6dSmtSmylWFwR0SA1+xqvgKyI3PsrIF33R1a3gDIVqX9H1d31Oq12UXP7M7GwqJx5IkgEcCbb9kta10NTaxIDA2IPAg5gjpEAK56JdJYmpTc1iTSzAeoSWd7jMX4AXB4buIM0ZWkfh8OqABQABuAjtWhQIdK0UBjZXiitFQxe8NeJKYcGFAd2oJy8EKAjiIRlipWFIkhDZ1iTLHbLEXWMBm9OIskessSenABmVhCI5ZIgyRAJmEJihELsQGEEOs6KcOqQA4BDgwWnbQA6GgLzlpwiAHGeIu0WKxN6cQxnUiHJ3MdvT6oi9JzuHhChFGpa0pSxTqaZWzsKpZh/wDWCo5Ow35FrHix6bzQaNZQAbixFxKu3o8V8Sa7k2J2jTIuC/Enqvnbpli/o48TGJD0Vwd0XpCR6UNmLri9nfABxj8Mr0nDAHmtkRe/NN1txBGVuuVzUbWuiVXDrUdguSNUXZ2dpiUokk3JzsDu8ZJYzTDAEKu/plQ1R9HjDEcrVP0aEFVBIZiCCobLcLcN8BGqAxRWjdQYsohQxwjRVGjZYqpgA4DQ4aIqYoIAHvBCwQGIEQsEEYghibCCCMBJhEmgggAk0QcQQRAJNCwQRDDCGBnYIwOTogggAJ2dgiAAE6qwQQA6tMRQIIIIxAKwpWCCMAhpCE5EdEEEADLhl6I8poBugggAqIaCCACqxRYIIAKLDiCCIA0EEEQH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133" name="Picture 12" descr="\\RCTDFN031339l\DENUE CARPETA COMPARTIDA\CEMABE\Logos\sep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188"/>
            <a:ext cx="2500312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11" descr="C:\Users\angel.montesinos.INEGI\Pictures\LOGOS INEGI\LogoINEGI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6788" y="332656"/>
            <a:ext cx="190182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4734C-1A0F-4D20-8EAC-74803DD91486}" type="slidenum">
              <a:rPr lang="es-MX" smtClean="0"/>
              <a:pPr>
                <a:defRPr/>
              </a:pPr>
              <a:t>15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contenido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Derivado del Decreto que reforma y adiciona diversas disposiciones de la Constitución Política de los Estados Unidos Mexicanos con fecha 10 de diciembre de 2012, para dar cumplimiento a lo dispuesto por los artículos 3° y 73° fracción XXV, el Artículo Quinto Transitorio, fracción I, que establece la creación del Sistema de Información y Gestión Educativa, se solicita al Instituto Nacional de Estadística y Geografía realizar un censo de escuelas, maestros y alumnos durante 2013.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547664" y="188640"/>
            <a:ext cx="5328592" cy="5040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/>
              <a:t>Fundamento Legal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2</a:t>
            </a:fld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67544" y="1844824"/>
            <a:ext cx="8229600" cy="2880320"/>
          </a:xfrm>
          <a:prstGeom prst="rect">
            <a:avLst/>
          </a:prstGeom>
        </p:spPr>
        <p:txBody>
          <a:bodyPr/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defRPr/>
            </a:pPr>
            <a:r>
              <a:rPr lang="es-MX" sz="2400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cs typeface="+mn-cs"/>
              </a:rPr>
              <a:t>Realizar un censo de escuelas, maestros y alumnos de instituciones públicas y privadas de educación básica del sistema educativo escolarizado y especial, así como captar características específicas de estas unidades de estudio, con el propósito de proveer de información al </a:t>
            </a:r>
            <a:r>
              <a:rPr lang="es-MX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Sistema de Información y Gestión Educativa</a:t>
            </a:r>
            <a:r>
              <a:rPr lang="es-MX" sz="2400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cs typeface="+mn-cs"/>
              </a:rPr>
              <a:t>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601244" y="116632"/>
            <a:ext cx="6139108" cy="5760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/>
              <a:t>Objetivo General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3</a:t>
            </a:fld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75656" y="116632"/>
            <a:ext cx="6264696" cy="5040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/>
              <a:t>Poblaciones objetivo del Censo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4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7704138" cy="4824536"/>
          </a:xfrm>
        </p:spPr>
        <p:txBody>
          <a:bodyPr>
            <a:noAutofit/>
          </a:bodyPr>
          <a:lstStyle/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Los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inmuebles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 los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centros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trabajo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que se ubican en éstos y en los que se prestan servicios de educación básica y especial tanto públicos y privados.</a:t>
            </a: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endParaRPr lang="es-MX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El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 que labora en los centros de trabajo en los que se prestan servicios de educación básica y especial públicos y privados.</a:t>
            </a: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endParaRPr lang="es-MX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Todo el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con plaza docente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pagado con recursos de Educación Básica que está desempeñando labores en oficinas administrativas o centros de trabajo distintos a las escuelas en los que se imparten los servicios de educación básica y especial.</a:t>
            </a: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endParaRPr lang="es-MX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50838" lvl="1" algn="just">
              <a:buClr>
                <a:srgbClr val="C00000"/>
              </a:buClr>
              <a:buSzPct val="110000"/>
              <a:buFont typeface="Wingdings" pitchFamily="2" charset="2"/>
              <a:buChar char="°"/>
            </a:pP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Los 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alumnos</a:t>
            </a:r>
            <a:r>
              <a:rPr lang="es-MX" sz="1800" dirty="0" smtClean="0">
                <a:solidFill>
                  <a:schemeClr val="tx2">
                    <a:lumMod val="50000"/>
                  </a:schemeClr>
                </a:solidFill>
              </a:rPr>
              <a:t> pertenecientes a los niveles de educación básica y especial que asisten o están registrados en los planteles públicos o privados que prestan este servicio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4</a:t>
            </a:fld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prstClr val="white"/>
                </a:solidFill>
              </a:rPr>
              <a:t>Vertientes operativas para el levantamiento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ángulo 8"/>
          <p:cNvSpPr/>
          <p:nvPr/>
        </p:nvSpPr>
        <p:spPr>
          <a:xfrm>
            <a:off x="467544" y="1412776"/>
            <a:ext cx="7992888" cy="39604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59457" tIns="139964" rIns="659457" bIns="135128" numCol="1" spcCol="1270" anchor="t" anchorCtr="0">
            <a:noAutofit/>
          </a:bodyPr>
          <a:lstStyle/>
          <a:p>
            <a:pPr marL="0" marR="0" lvl="1" algn="l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0" kern="1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Vertiente 1. Operativo Regular</a:t>
            </a:r>
          </a:p>
          <a:p>
            <a:pPr marL="622300" marR="0" lvl="1" algn="l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Proceso de levantamiento en Escuelas</a:t>
            </a:r>
          </a:p>
          <a:p>
            <a:pPr marL="622300" marR="0" lvl="1" algn="l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	Operativo en Centros de Trabajo con alumnos</a:t>
            </a:r>
          </a:p>
          <a:p>
            <a:pPr marL="622300" marR="0" lvl="1" algn="l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	Operativo en Centros de Trabajo sin alumnos</a:t>
            </a:r>
          </a:p>
          <a:p>
            <a:pPr marL="0" marR="0" lvl="1" algn="l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0" kern="1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44624"/>
            <a:ext cx="6092750" cy="5760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prstClr val="white"/>
                </a:solidFill>
              </a:rPr>
              <a:t>Operativo en Centros de Trabajo con alumnos</a:t>
            </a:r>
            <a:endParaRPr lang="es-ES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 l="23312" t="36219" r="22059" b="13579"/>
          <a:stretch>
            <a:fillRect/>
          </a:stretch>
        </p:blipFill>
        <p:spPr bwMode="auto">
          <a:xfrm>
            <a:off x="0" y="764705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12FDC-63C5-45AE-9A58-CF6B0FF7AB13}" type="slidenum">
              <a:rPr lang="es-MX" smtClean="0"/>
              <a:pPr>
                <a:defRPr/>
              </a:pPr>
              <a:t>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2987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prstClr val="white"/>
                </a:solidFill>
              </a:rPr>
              <a:t>Consideraciones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8"/>
          <p:cNvSpPr/>
          <p:nvPr/>
        </p:nvSpPr>
        <p:spPr>
          <a:xfrm>
            <a:off x="0" y="764704"/>
            <a:ext cx="9144000" cy="57606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59457" tIns="139964" rIns="659457" bIns="135128" numCol="1" spcCol="1270" anchor="t" anchorCtr="0">
            <a:noAutofit/>
          </a:bodyPr>
          <a:lstStyle/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kern="1200" dirty="0" smtClean="0">
                <a:solidFill>
                  <a:schemeClr val="tx2">
                    <a:lumMod val="50000"/>
                  </a:schemeClr>
                </a:solidFill>
              </a:rPr>
              <a:t>El Enumerador de INEGI debe georeferenciar el inmueble.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kern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El informante adecuado es el Director del Plantel.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Previo a la visita, el Grupo de Trabajo debe comunicar al Director responsable del inmueble, la necesidad de contar con información (Inventario Físico).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El Comité Estatal o Grupo de Trabajo, vía oficio, solicitarán a supervisores y Directores que requieran la asistencia de los maestros al centro de trabajo, con su identificación y su talón de pago, para el pase de lista de alumnos y maestros (entrevista directa con dispositivo móvil).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Se verificará al personal de la escuela: identidad, CURP, RFC, función que desempeña, nivel, grado, grupo, etcétera.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Se entregarán al Director dos cuestionarios en papel: el de personal y el de alumnos.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143422"/>
            <a:ext cx="6308774" cy="6212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prstClr val="white"/>
                </a:solidFill>
              </a:rPr>
              <a:t>Consideraciones</a:t>
            </a:r>
            <a:endParaRPr lang="es-ES" sz="2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8"/>
          <p:cNvSpPr/>
          <p:nvPr/>
        </p:nvSpPr>
        <p:spPr>
          <a:xfrm>
            <a:off x="0" y="908720"/>
            <a:ext cx="9144000" cy="57606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59457" tIns="139964" rIns="659457" bIns="135128" numCol="1" spcCol="1270" anchor="t" anchorCtr="0">
            <a:noAutofit/>
          </a:bodyPr>
          <a:lstStyle/>
          <a:p>
            <a:pPr marL="285750" lvl="1" indent="-285750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°"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El director entregará para auto llenado los cuestionarios a: docentes, personal administrativo, de apoyo, intendentes, etcétera.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tabLst/>
              <a:defRPr/>
            </a:pPr>
            <a:endParaRPr lang="es-ES" sz="2000" kern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kern="1200" dirty="0" smtClean="0">
                <a:solidFill>
                  <a:schemeClr val="tx2">
                    <a:lumMod val="50000"/>
                  </a:schemeClr>
                </a:solidFill>
              </a:rPr>
              <a:t>El Director entregará a los profesores los cuestionarios de alumnos y los trípticos, quienes se encargarán de dárselos a los alumnos, para que se los lleven a su casa y sean contestados por sus padres o tutores.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kern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Para 1º a 3º de primaria, preescolar y educación especial los cuestionarios y trípticos se entregarán directamente a los padres de familia.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El Enumerador de INEGI pegará cartel donde se informará de la segunda visita, para la entrega y recepción de cuestionarios contestados.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En caso de que en algún Centro de Trabajo, no se permita el desarrollo del Censo, se levantará Acta circunstanciada de la negativa.</a:t>
            </a: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marR="0" lvl="1" indent="-285750" algn="l" defTabSz="914400" eaLnBrk="1" fontAlgn="auto" latinLnBrk="0" hangingPunct="1">
              <a:spcBef>
                <a:spcPct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Tx/>
              <a:buFont typeface="Wingdings" pitchFamily="2" charset="2"/>
              <a:buChar char="°"/>
              <a:tabLst/>
              <a:defRPr/>
            </a:pPr>
            <a:endParaRPr lang="es-E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9FA9A-1757-41CF-BDA9-5D28571BFE94}" type="slidenum">
              <a:rPr lang="es-MX" smtClean="0"/>
              <a:pPr>
                <a:defRPr/>
              </a:pPr>
              <a:t>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9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03586" y="44624"/>
            <a:ext cx="6092750" cy="5760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prstClr val="white"/>
                </a:solidFill>
              </a:rPr>
              <a:t>Operativo en Centros de Trabajo sin alumnos</a:t>
            </a:r>
            <a:endParaRPr lang="es-ES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1774" t="33094" r="19903" b="22610"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12FDC-63C5-45AE-9A58-CF6B0FF7AB13}" type="slidenum">
              <a:rPr lang="es-MX" smtClean="0"/>
              <a:pPr>
                <a:defRPr/>
              </a:pPr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2987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CM_blanca_10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lantillaCM_blanca_10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CA7B80427F4F24CB8DACFCD4F3C106C" ma:contentTypeVersion="2" ma:contentTypeDescription="Crear nuevo documento." ma:contentTypeScope="" ma:versionID="f393aeb764ccd7a62b1e2708f3cadc54">
  <xsd:schema xmlns:xsd="http://www.w3.org/2001/XMLSchema" xmlns:p="http://schemas.microsoft.com/office/2006/metadata/properties" xmlns:ns2="2b4a3e28-9884-4354-8f9b-ddf1db161428" targetNamespace="http://schemas.microsoft.com/office/2006/metadata/properties" ma:root="true" ma:fieldsID="6f64dd24fda02943c7c8fd44dea75c04" ns2:_="">
    <xsd:import namespace="2b4a3e28-9884-4354-8f9b-ddf1db161428"/>
    <xsd:element name="properties">
      <xsd:complexType>
        <xsd:sequence>
          <xsd:element name="documentManagement">
            <xsd:complexType>
              <xsd:all>
                <xsd:element ref="ns2:Presentaci_x00f3_n" minOccurs="0"/>
                <xsd:element ref="ns2:Fecha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b4a3e28-9884-4354-8f9b-ddf1db161428" elementFormDefault="qualified">
    <xsd:import namespace="http://schemas.microsoft.com/office/2006/documentManagement/types"/>
    <xsd:element name="Presentaci_x00f3_n" ma:index="8" nillable="true" ma:displayName="Presentación" ma:internalName="Presentaci_x00f3_n">
      <xsd:simpleType>
        <xsd:restriction base="dms:Text">
          <xsd:maxLength value="255"/>
        </xsd:restriction>
      </xsd:simpleType>
    </xsd:element>
    <xsd:element name="Fecha" ma:index="9" nillable="true" ma:displayName="Fecha" ma:format="DateOnly" ma:internalName="Fecha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Fecha xmlns="2b4a3e28-9884-4354-8f9b-ddf1db161428">2013-05-28T05:00:00+00:00</Fecha>
    <Presentaci_x00f3_n xmlns="2b4a3e28-9884-4354-8f9b-ddf1db161428">Censo de Maestros y Escuelas_2013_28052013</Presentaci_x00f3_n>
  </documentManagement>
</p:properties>
</file>

<file path=customXml/itemProps1.xml><?xml version="1.0" encoding="utf-8"?>
<ds:datastoreItem xmlns:ds="http://schemas.openxmlformats.org/officeDocument/2006/customXml" ds:itemID="{781E741E-3622-4E93-A601-0FADECE0B4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5A2B39-5392-4919-A2E7-94F1111618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4a3e28-9884-4354-8f9b-ddf1db16142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171711D-0244-4350-81B1-B8AD17C0FAD6}">
  <ds:schemaRefs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2b4a3e28-9884-4354-8f9b-ddf1db161428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24166</TotalTime>
  <Words>1263</Words>
  <Application>Microsoft Office PowerPoint</Application>
  <PresentationFormat>Presentación en pantalla (4:3)</PresentationFormat>
  <Paragraphs>287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</vt:lpstr>
      <vt:lpstr>Arial Narrow</vt:lpstr>
      <vt:lpstr>Calibri</vt:lpstr>
      <vt:lpstr>Helvetica</vt:lpstr>
      <vt:lpstr>Kozuka Gothic Pro M</vt:lpstr>
      <vt:lpstr>Verdana</vt:lpstr>
      <vt:lpstr>Wingdings</vt:lpstr>
      <vt:lpstr>plantillaCM_blanca_1024</vt:lpstr>
      <vt:lpstr>1_plantillaCM_blanca_1024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INEGI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Servicios de calidad de datos</dc:title>
  <dc:creator>Arturo</dc:creator>
  <cp:lastModifiedBy>Ruth Yadira Ramos Lamparero</cp:lastModifiedBy>
  <cp:revision>1534</cp:revision>
  <cp:lastPrinted>2013-09-05T20:53:41Z</cp:lastPrinted>
  <dcterms:created xsi:type="dcterms:W3CDTF">2011-02-25T15:04:03Z</dcterms:created>
  <dcterms:modified xsi:type="dcterms:W3CDTF">2013-09-19T18:20:24Z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0x0101000CA7B80427F4F24CB8DACFCD4F3C106C</vt:lpwstr>
  </property>
</Properties>
</file>